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74"/>
  </p:notesMasterIdLst>
  <p:sldIdLst>
    <p:sldId id="321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265" r:id="rId19"/>
    <p:sldId id="266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75"/>
      <p:bold r:id="rId76"/>
      <p:italic r:id="rId77"/>
      <p:boldItalic r:id="rId78"/>
    </p:embeddedFont>
    <p:embeddedFont>
      <p:font typeface="Righteous" panose="020B0604020202020204" charset="0"/>
      <p:regular r:id="rId79"/>
    </p:embeddedFont>
    <p:embeddedFont>
      <p:font typeface="Roboto Condensed" panose="02000000000000000000" pitchFamily="2" charset="0"/>
      <p:regular r:id="rId80"/>
      <p:bold r:id="rId81"/>
      <p:italic r:id="rId82"/>
      <p:boldItalic r:id="rId83"/>
    </p:embeddedFont>
    <p:embeddedFont>
      <p:font typeface="Roboto Condensed Light" panose="02000000000000000000" pitchFamily="2" charset="0"/>
      <p:regular r:id="rId84"/>
      <p:bold r:id="rId85"/>
      <p:italic r:id="rId86"/>
      <p:boldItalic r:id="rId87"/>
    </p:embeddedFont>
    <p:embeddedFont>
      <p:font typeface="Squada One" panose="020B0604020202020204" charset="0"/>
      <p:regular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94BBF6-A1F0-4F6B-862F-0FACE9FE2D01}">
  <a:tblStyle styleId="{F594BBF6-A1F0-4F6B-862F-0FACE9FE2D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34FDB8-D420-4429-9243-3D3588555F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e27e/bd57dc467ecb3507f399df9becda8de93e0b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e27e/bd57dc467ecb3507f399df9becda8de93e0b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f342ea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f342ea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4ce136d1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4ce136d1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88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4ce136d1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4ce136d1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4ce136d1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4ce136d1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755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4ce136d1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4ce136d1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25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4ce136d1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4ce136d1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063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4ce136d1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4ce136d1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950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4ce136d1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4ce136d1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68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4ce136d1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4ce136d1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800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4ce136d1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4ce136d1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55f5fa09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55f5fa09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666df085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666df085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f342eab1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f342eab1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https://pdfs.semanticscholar.org/e27e/bd57dc467ecb3507f399df9becda8de93e0b.pdf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f342eab1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9f342eab1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f342eab1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f342eab1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f342eab1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f342eab1a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f342eab1a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f342eab1a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f342eab1a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f342eab1a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f342eab1a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f342eab1a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f342eab1a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f342eab1a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f342eab1a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f342eab1a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f342eab1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9f342eab1a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f342eab1a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f342eab1a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9f342eab1a_5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9f342eab1a_5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f342eab1a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f342eab1a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f342eab1a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9f342eab1a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f342eab1a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f342eab1a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f342eab1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f342eab1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f342eab1a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f342eab1a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f342eab1a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9f342eab1a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9f342eab1a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9f342eab1a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f33321c12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f33321c12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https://pdfs.semanticscholar.org/e27e/bd57dc467ecb3507f399df9becda8de93e0b.pdf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f342eab1a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f342eab1a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9f342eab1a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9f342eab1a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f342eab1a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f342eab1a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f342eab1a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f342eab1a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f342eab1a_8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f342eab1a_8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9f342eab1a_8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9f342eab1a_8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9f342eab1a_8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9f342eab1a_8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4ce136d1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4ce136d1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6788b24c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6788b24c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6788b24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6788b24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ce136d1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4ce136d1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6788b24c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6788b24c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a6788b24c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a6788b24c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f342eab1a_9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f342eab1a_9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6788b24c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6788b24c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6788b24c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6788b24c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a6788b24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a6788b24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9f33321c1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9f33321c1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a6788b24c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a6788b24c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a6788b24c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a6788b24c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9f33321c1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9f33321c12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4ce136bf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4ce136bf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8628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4ce136d1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4ce136d1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9f342eab1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9f342eab1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9f342eab1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9f342eab1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f342eab1a_8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f342eab1a_8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f342eab1a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f342eab1a_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9f342eab1a_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9f342eab1a_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f342eab1a_8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f342eab1a_8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f342eab1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f342eab1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f342eab1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f342eab1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9f342eab1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9f342eab1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4ce136bf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4ce136bf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2698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9f342eab1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9f342eab1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f342eab1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f342eab1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9f342eab1a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9f342eab1a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666df0854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666df0854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666df0854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666df0854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9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7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2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3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 idx="5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ctrTitle" idx="7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3" hasCustomPrompt="1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5" hasCustomPrompt="1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6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7" hasCustomPrompt="1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8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9" hasCustomPrompt="1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3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ctrTitle" idx="4294967295"/>
          </p:nvPr>
        </p:nvSpPr>
        <p:spPr>
          <a:xfrm flipH="1">
            <a:off x="1375550" y="17970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Minimize risk of investing in technology stocks</a:t>
            </a:r>
            <a:endParaRPr sz="4000"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4294967295"/>
          </p:nvPr>
        </p:nvSpPr>
        <p:spPr>
          <a:xfrm flipH="1">
            <a:off x="3626875" y="3236825"/>
            <a:ext cx="3643500" cy="14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Tan Jun Hong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Shao Yakun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Ian Pang Yi 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Chin Min Ray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Ryan Tan Yu Xiang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Sherwin Lui Jia Xing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7908400" y="0"/>
            <a:ext cx="12357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 5</a:t>
            </a:r>
            <a:endParaRPr sz="24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Identified</a:t>
            </a:r>
            <a:endParaRPr/>
          </a:p>
        </p:txBody>
      </p:sp>
      <p:cxnSp>
        <p:nvCxnSpPr>
          <p:cNvPr id="259" name="Google Shape;259;p2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24"/>
          <p:cNvSpPr/>
          <p:nvPr/>
        </p:nvSpPr>
        <p:spPr>
          <a:xfrm>
            <a:off x="847300" y="1762525"/>
            <a:ext cx="7885800" cy="9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Inaccuracy and inefficiency in predictions due to the high-volatility nature of technology stocks</a:t>
            </a:r>
            <a:endParaRPr dirty="0"/>
          </a:p>
        </p:txBody>
      </p:sp>
      <p:grpSp>
        <p:nvGrpSpPr>
          <p:cNvPr id="262" name="Google Shape;262;p24"/>
          <p:cNvGrpSpPr/>
          <p:nvPr/>
        </p:nvGrpSpPr>
        <p:grpSpPr>
          <a:xfrm>
            <a:off x="412024" y="1294599"/>
            <a:ext cx="868687" cy="930269"/>
            <a:chOff x="412024" y="1294599"/>
            <a:chExt cx="868687" cy="930269"/>
          </a:xfrm>
        </p:grpSpPr>
        <p:grpSp>
          <p:nvGrpSpPr>
            <p:cNvPr id="263" name="Google Shape;263;p24"/>
            <p:cNvGrpSpPr/>
            <p:nvPr/>
          </p:nvGrpSpPr>
          <p:grpSpPr>
            <a:xfrm>
              <a:off x="412024" y="1294599"/>
              <a:ext cx="868687" cy="930269"/>
              <a:chOff x="300043" y="1258818"/>
              <a:chExt cx="868687" cy="930269"/>
            </a:xfrm>
          </p:grpSpPr>
          <p:sp>
            <p:nvSpPr>
              <p:cNvPr id="264" name="Google Shape;264;p24"/>
              <p:cNvSpPr/>
              <p:nvPr/>
            </p:nvSpPr>
            <p:spPr>
              <a:xfrm rot="5400000">
                <a:off x="269252" y="1289609"/>
                <a:ext cx="930269" cy="868687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rot="5400000">
                <a:off x="349372" y="1374293"/>
                <a:ext cx="777026" cy="70351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266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72" name="Google Shape;272;p24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17000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Identified</a:t>
            </a:r>
            <a:endParaRPr/>
          </a:p>
        </p:txBody>
      </p:sp>
      <p:cxnSp>
        <p:nvCxnSpPr>
          <p:cNvPr id="259" name="Google Shape;259;p2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24"/>
          <p:cNvSpPr/>
          <p:nvPr/>
        </p:nvSpPr>
        <p:spPr>
          <a:xfrm>
            <a:off x="847300" y="1762525"/>
            <a:ext cx="7885800" cy="9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Inaccuracy and inefficiency in predictions due to the high-volatility nature of technology stocks</a:t>
            </a:r>
            <a:endParaRPr dirty="0"/>
          </a:p>
        </p:txBody>
      </p:sp>
      <p:sp>
        <p:nvSpPr>
          <p:cNvPr id="261" name="Google Shape;261;p24"/>
          <p:cNvSpPr/>
          <p:nvPr/>
        </p:nvSpPr>
        <p:spPr>
          <a:xfrm>
            <a:off x="847300" y="3346150"/>
            <a:ext cx="7885800" cy="9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The need to evaluate external stock market trends </a:t>
            </a:r>
            <a:endParaRPr dirty="0"/>
          </a:p>
        </p:txBody>
      </p:sp>
      <p:grpSp>
        <p:nvGrpSpPr>
          <p:cNvPr id="262" name="Google Shape;262;p24"/>
          <p:cNvGrpSpPr/>
          <p:nvPr/>
        </p:nvGrpSpPr>
        <p:grpSpPr>
          <a:xfrm>
            <a:off x="412024" y="1294599"/>
            <a:ext cx="868687" cy="930269"/>
            <a:chOff x="412024" y="1294599"/>
            <a:chExt cx="868687" cy="930269"/>
          </a:xfrm>
        </p:grpSpPr>
        <p:grpSp>
          <p:nvGrpSpPr>
            <p:cNvPr id="263" name="Google Shape;263;p24"/>
            <p:cNvGrpSpPr/>
            <p:nvPr/>
          </p:nvGrpSpPr>
          <p:grpSpPr>
            <a:xfrm>
              <a:off x="412024" y="1294599"/>
              <a:ext cx="868687" cy="930269"/>
              <a:chOff x="300043" y="1258818"/>
              <a:chExt cx="868687" cy="930269"/>
            </a:xfrm>
          </p:grpSpPr>
          <p:sp>
            <p:nvSpPr>
              <p:cNvPr id="264" name="Google Shape;264;p24"/>
              <p:cNvSpPr/>
              <p:nvPr/>
            </p:nvSpPr>
            <p:spPr>
              <a:xfrm rot="5400000">
                <a:off x="269252" y="1289609"/>
                <a:ext cx="930269" cy="868687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rot="5400000">
                <a:off x="349372" y="1374293"/>
                <a:ext cx="777026" cy="70351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266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67" name="Google Shape;267;p24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268" name="Google Shape;268;p24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269" name="Google Shape;269;p24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72" name="Google Shape;272;p24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Identified</a:t>
            </a:r>
            <a:endParaRPr/>
          </a:p>
        </p:txBody>
      </p:sp>
      <p:cxnSp>
        <p:nvCxnSpPr>
          <p:cNvPr id="259" name="Google Shape;259;p2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24"/>
          <p:cNvSpPr/>
          <p:nvPr/>
        </p:nvSpPr>
        <p:spPr>
          <a:xfrm>
            <a:off x="590698" y="1815375"/>
            <a:ext cx="8256803" cy="207205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30000"/>
              </a:lnSpc>
              <a:spcAft>
                <a:spcPts val="1000"/>
              </a:spcAft>
            </a:pPr>
            <a:r>
              <a:rPr lang="en-SG" sz="2800" dirty="0">
                <a:solidFill>
                  <a:schemeClr val="lt1"/>
                </a:solidFill>
                <a:latin typeface="Squada One"/>
              </a:rPr>
              <a:t>How can we enable asset managers to make </a:t>
            </a:r>
            <a:r>
              <a:rPr lang="en-SG" sz="2800" u="sng" dirty="0">
                <a:solidFill>
                  <a:schemeClr val="lt1"/>
                </a:solidFill>
                <a:latin typeface="Squada One"/>
              </a:rPr>
              <a:t>more timely </a:t>
            </a:r>
            <a:r>
              <a:rPr lang="en-SG" sz="2800" dirty="0">
                <a:solidFill>
                  <a:schemeClr val="lt1"/>
                </a:solidFill>
                <a:latin typeface="Squada One"/>
              </a:rPr>
              <a:t>and </a:t>
            </a:r>
            <a:r>
              <a:rPr lang="en-SG" sz="2800" u="sng" dirty="0">
                <a:solidFill>
                  <a:schemeClr val="lt1"/>
                </a:solidFill>
                <a:latin typeface="Squada One"/>
              </a:rPr>
              <a:t>more accurate </a:t>
            </a:r>
            <a:r>
              <a:rPr lang="en-SG" sz="2800" dirty="0">
                <a:solidFill>
                  <a:schemeClr val="lt1"/>
                </a:solidFill>
                <a:latin typeface="Squada One"/>
              </a:rPr>
              <a:t>decisions when investing in technology stocks (so as to minimize risk)? </a:t>
            </a:r>
          </a:p>
        </p:txBody>
      </p:sp>
      <p:sp>
        <p:nvSpPr>
          <p:cNvPr id="272" name="Google Shape;272;p24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7376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Identified</a:t>
            </a:r>
            <a:endParaRPr/>
          </a:p>
        </p:txBody>
      </p:sp>
      <p:cxnSp>
        <p:nvCxnSpPr>
          <p:cNvPr id="259" name="Google Shape;259;p2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24"/>
          <p:cNvSpPr/>
          <p:nvPr/>
        </p:nvSpPr>
        <p:spPr>
          <a:xfrm>
            <a:off x="847300" y="1762525"/>
            <a:ext cx="7885800" cy="9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Inaccuracy and inefficiency in predictions due to the high-volatility nature of technology stocks</a:t>
            </a:r>
            <a:endParaRPr dirty="0"/>
          </a:p>
        </p:txBody>
      </p:sp>
      <p:sp>
        <p:nvSpPr>
          <p:cNvPr id="261" name="Google Shape;261;p24"/>
          <p:cNvSpPr/>
          <p:nvPr/>
        </p:nvSpPr>
        <p:spPr>
          <a:xfrm>
            <a:off x="847300" y="3346150"/>
            <a:ext cx="7885800" cy="9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The need to evaluate external stock market trends </a:t>
            </a:r>
            <a:endParaRPr dirty="0"/>
          </a:p>
        </p:txBody>
      </p:sp>
      <p:grpSp>
        <p:nvGrpSpPr>
          <p:cNvPr id="262" name="Google Shape;262;p24"/>
          <p:cNvGrpSpPr/>
          <p:nvPr/>
        </p:nvGrpSpPr>
        <p:grpSpPr>
          <a:xfrm>
            <a:off x="412024" y="1294599"/>
            <a:ext cx="868687" cy="930269"/>
            <a:chOff x="412024" y="1294599"/>
            <a:chExt cx="868687" cy="930269"/>
          </a:xfrm>
        </p:grpSpPr>
        <p:grpSp>
          <p:nvGrpSpPr>
            <p:cNvPr id="263" name="Google Shape;263;p24"/>
            <p:cNvGrpSpPr/>
            <p:nvPr/>
          </p:nvGrpSpPr>
          <p:grpSpPr>
            <a:xfrm>
              <a:off x="412024" y="1294599"/>
              <a:ext cx="868687" cy="930269"/>
              <a:chOff x="300043" y="1258818"/>
              <a:chExt cx="868687" cy="930269"/>
            </a:xfrm>
          </p:grpSpPr>
          <p:sp>
            <p:nvSpPr>
              <p:cNvPr id="264" name="Google Shape;264;p24"/>
              <p:cNvSpPr/>
              <p:nvPr/>
            </p:nvSpPr>
            <p:spPr>
              <a:xfrm rot="5400000">
                <a:off x="269252" y="1289609"/>
                <a:ext cx="930269" cy="868687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rot="5400000">
                <a:off x="349372" y="1374293"/>
                <a:ext cx="777026" cy="70351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266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67" name="Google Shape;267;p24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268" name="Google Shape;268;p24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269" name="Google Shape;269;p24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72" name="Google Shape;272;p24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4717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Approach</a:t>
            </a:r>
            <a:endParaRPr dirty="0"/>
          </a:p>
        </p:txBody>
      </p:sp>
      <p:cxnSp>
        <p:nvCxnSpPr>
          <p:cNvPr id="259" name="Google Shape;259;p2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24"/>
          <p:cNvSpPr/>
          <p:nvPr/>
        </p:nvSpPr>
        <p:spPr>
          <a:xfrm>
            <a:off x="847300" y="1762525"/>
            <a:ext cx="3673081" cy="9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Inaccuracy and inefficiency in predictions due to the high-volatility nature of technology stocks</a:t>
            </a:r>
            <a:endParaRPr sz="1100" dirty="0"/>
          </a:p>
        </p:txBody>
      </p:sp>
      <p:sp>
        <p:nvSpPr>
          <p:cNvPr id="261" name="Google Shape;261;p24"/>
          <p:cNvSpPr/>
          <p:nvPr/>
        </p:nvSpPr>
        <p:spPr>
          <a:xfrm>
            <a:off x="847300" y="3346150"/>
            <a:ext cx="3673081" cy="9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The need to evaluate external stock market trends </a:t>
            </a:r>
            <a:endParaRPr sz="1100" dirty="0"/>
          </a:p>
        </p:txBody>
      </p:sp>
      <p:grpSp>
        <p:nvGrpSpPr>
          <p:cNvPr id="262" name="Google Shape;262;p24"/>
          <p:cNvGrpSpPr/>
          <p:nvPr/>
        </p:nvGrpSpPr>
        <p:grpSpPr>
          <a:xfrm>
            <a:off x="412024" y="1294599"/>
            <a:ext cx="868687" cy="930269"/>
            <a:chOff x="412024" y="1294599"/>
            <a:chExt cx="868687" cy="930269"/>
          </a:xfrm>
        </p:grpSpPr>
        <p:grpSp>
          <p:nvGrpSpPr>
            <p:cNvPr id="263" name="Google Shape;263;p24"/>
            <p:cNvGrpSpPr/>
            <p:nvPr/>
          </p:nvGrpSpPr>
          <p:grpSpPr>
            <a:xfrm>
              <a:off x="412024" y="1294599"/>
              <a:ext cx="868687" cy="930269"/>
              <a:chOff x="300043" y="1258818"/>
              <a:chExt cx="868687" cy="930269"/>
            </a:xfrm>
          </p:grpSpPr>
          <p:sp>
            <p:nvSpPr>
              <p:cNvPr id="264" name="Google Shape;264;p24"/>
              <p:cNvSpPr/>
              <p:nvPr/>
            </p:nvSpPr>
            <p:spPr>
              <a:xfrm rot="5400000">
                <a:off x="269252" y="1289609"/>
                <a:ext cx="930269" cy="868687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rot="5400000">
                <a:off x="349372" y="1374293"/>
                <a:ext cx="777026" cy="70351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266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67" name="Google Shape;267;p24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268" name="Google Shape;268;p24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269" name="Google Shape;269;p24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72" name="Google Shape;272;p24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EE34993-F69B-47D4-85A7-7FC185316AE8}"/>
              </a:ext>
            </a:extLst>
          </p:cNvPr>
          <p:cNvSpPr/>
          <p:nvPr/>
        </p:nvSpPr>
        <p:spPr>
          <a:xfrm rot="5400000">
            <a:off x="4434587" y="2125847"/>
            <a:ext cx="639709" cy="19804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Google Shape;260;p24">
            <a:extLst>
              <a:ext uri="{FF2B5EF4-FFF2-40B4-BE49-F238E27FC236}">
                <a16:creationId xmlns:a16="http://schemas.microsoft.com/office/drawing/2014/main" id="{DB5359DE-F4C4-47CA-9C25-3E4EAC17848A}"/>
              </a:ext>
            </a:extLst>
          </p:cNvPr>
          <p:cNvSpPr/>
          <p:nvPr/>
        </p:nvSpPr>
        <p:spPr>
          <a:xfrm>
            <a:off x="4988502" y="1770727"/>
            <a:ext cx="3673081" cy="93030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More accurate </a:t>
            </a:r>
            <a:r>
              <a:rPr lang="en-US" sz="1600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and </a:t>
            </a: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timely prediction </a:t>
            </a:r>
            <a:r>
              <a:rPr lang="en-US" sz="1600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on the change in stock prices </a:t>
            </a: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based on key financial metrics</a:t>
            </a:r>
            <a:endParaRPr lang="en-US" sz="1100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82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/>
          <p:nvPr/>
        </p:nvSpPr>
        <p:spPr>
          <a:xfrm>
            <a:off x="847300" y="3346150"/>
            <a:ext cx="3673081" cy="9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The need to evaluate external stock market trends </a:t>
            </a:r>
            <a:endParaRPr sz="1100" dirty="0"/>
          </a:p>
        </p:txBody>
      </p:sp>
      <p:sp>
        <p:nvSpPr>
          <p:cNvPr id="4" name="Google Shape;260;p24">
            <a:extLst>
              <a:ext uri="{FF2B5EF4-FFF2-40B4-BE49-F238E27FC236}">
                <a16:creationId xmlns:a16="http://schemas.microsoft.com/office/drawing/2014/main" id="{DB5359DE-F4C4-47CA-9C25-3E4EAC17848A}"/>
              </a:ext>
            </a:extLst>
          </p:cNvPr>
          <p:cNvSpPr/>
          <p:nvPr/>
        </p:nvSpPr>
        <p:spPr>
          <a:xfrm>
            <a:off x="847300" y="1608131"/>
            <a:ext cx="3673081" cy="93030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More accurate </a:t>
            </a:r>
            <a:r>
              <a:rPr lang="en-US" sz="1600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and </a:t>
            </a: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timely prediction </a:t>
            </a:r>
            <a:r>
              <a:rPr lang="en-US" sz="1600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on the change in stock prices </a:t>
            </a: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based on key financial metrics</a:t>
            </a:r>
            <a:endParaRPr lang="en-US" sz="1100" u="sng" dirty="0">
              <a:solidFill>
                <a:schemeClr val="bg2"/>
              </a:solidFill>
            </a:endParaRPr>
          </a:p>
        </p:txBody>
      </p:sp>
      <p:sp>
        <p:nvSpPr>
          <p:cNvPr id="258" name="Google Shape;258;p2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Approach</a:t>
            </a:r>
            <a:endParaRPr dirty="0"/>
          </a:p>
        </p:txBody>
      </p:sp>
      <p:cxnSp>
        <p:nvCxnSpPr>
          <p:cNvPr id="259" name="Google Shape;259;p2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2" name="Google Shape;262;p24"/>
          <p:cNvGrpSpPr/>
          <p:nvPr/>
        </p:nvGrpSpPr>
        <p:grpSpPr>
          <a:xfrm>
            <a:off x="412024" y="1294599"/>
            <a:ext cx="868687" cy="930269"/>
            <a:chOff x="412024" y="1294599"/>
            <a:chExt cx="868687" cy="930269"/>
          </a:xfrm>
        </p:grpSpPr>
        <p:grpSp>
          <p:nvGrpSpPr>
            <p:cNvPr id="263" name="Google Shape;263;p24"/>
            <p:cNvGrpSpPr/>
            <p:nvPr/>
          </p:nvGrpSpPr>
          <p:grpSpPr>
            <a:xfrm>
              <a:off x="412024" y="1294599"/>
              <a:ext cx="868687" cy="930269"/>
              <a:chOff x="300043" y="1258818"/>
              <a:chExt cx="868687" cy="930269"/>
            </a:xfrm>
          </p:grpSpPr>
          <p:sp>
            <p:nvSpPr>
              <p:cNvPr id="264" name="Google Shape;264;p24"/>
              <p:cNvSpPr/>
              <p:nvPr/>
            </p:nvSpPr>
            <p:spPr>
              <a:xfrm rot="5400000">
                <a:off x="269252" y="1289609"/>
                <a:ext cx="930269" cy="868687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rot="5400000">
                <a:off x="349372" y="1374293"/>
                <a:ext cx="777026" cy="70351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266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67" name="Google Shape;267;p24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268" name="Google Shape;268;p24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269" name="Google Shape;269;p24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72" name="Google Shape;272;p24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EE34993-F69B-47D4-85A7-7FC185316AE8}"/>
              </a:ext>
            </a:extLst>
          </p:cNvPr>
          <p:cNvSpPr/>
          <p:nvPr/>
        </p:nvSpPr>
        <p:spPr>
          <a:xfrm rot="5400000">
            <a:off x="4445107" y="1970270"/>
            <a:ext cx="639709" cy="19804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oogle Shape;245;p23">
            <a:extLst>
              <a:ext uri="{FF2B5EF4-FFF2-40B4-BE49-F238E27FC236}">
                <a16:creationId xmlns:a16="http://schemas.microsoft.com/office/drawing/2014/main" id="{6AB2E215-A134-421F-AA49-B6A4C10C79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192" y="1240261"/>
            <a:ext cx="930269" cy="93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6;p23">
            <a:extLst>
              <a:ext uri="{FF2B5EF4-FFF2-40B4-BE49-F238E27FC236}">
                <a16:creationId xmlns:a16="http://schemas.microsoft.com/office/drawing/2014/main" id="{0C4F195C-32F5-4E3D-88FF-5038BF3C9B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492" y="1287376"/>
            <a:ext cx="930269" cy="9241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7;p23">
            <a:extLst>
              <a:ext uri="{FF2B5EF4-FFF2-40B4-BE49-F238E27FC236}">
                <a16:creationId xmlns:a16="http://schemas.microsoft.com/office/drawing/2014/main" id="{73813B1C-78F8-4457-BE72-84D7175E6C69}"/>
              </a:ext>
            </a:extLst>
          </p:cNvPr>
          <p:cNvSpPr/>
          <p:nvPr/>
        </p:nvSpPr>
        <p:spPr>
          <a:xfrm>
            <a:off x="6837116" y="1595112"/>
            <a:ext cx="372715" cy="342508"/>
          </a:xfrm>
          <a:prstGeom prst="plus">
            <a:avLst>
              <a:gd name="adj" fmla="val 40351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1;p23">
            <a:extLst>
              <a:ext uri="{FF2B5EF4-FFF2-40B4-BE49-F238E27FC236}">
                <a16:creationId xmlns:a16="http://schemas.microsoft.com/office/drawing/2014/main" id="{0327DC77-61A7-4E4C-97E0-5B6293C6E653}"/>
              </a:ext>
            </a:extLst>
          </p:cNvPr>
          <p:cNvSpPr txBox="1"/>
          <p:nvPr/>
        </p:nvSpPr>
        <p:spPr>
          <a:xfrm>
            <a:off x="5009542" y="2171180"/>
            <a:ext cx="2111547" cy="37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Logistic Regression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370E75-0C28-4ED0-AE84-10FBBD48167F}"/>
              </a:ext>
            </a:extLst>
          </p:cNvPr>
          <p:cNvSpPr txBox="1"/>
          <p:nvPr/>
        </p:nvSpPr>
        <p:spPr>
          <a:xfrm>
            <a:off x="7798802" y="2237971"/>
            <a:ext cx="8627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000" dirty="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CART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048885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/>
          <p:nvPr/>
        </p:nvSpPr>
        <p:spPr>
          <a:xfrm>
            <a:off x="847300" y="3346150"/>
            <a:ext cx="3673081" cy="9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The need to evaluate external stock market trends </a:t>
            </a:r>
            <a:endParaRPr sz="1100" dirty="0"/>
          </a:p>
        </p:txBody>
      </p:sp>
      <p:sp>
        <p:nvSpPr>
          <p:cNvPr id="4" name="Google Shape;260;p24">
            <a:extLst>
              <a:ext uri="{FF2B5EF4-FFF2-40B4-BE49-F238E27FC236}">
                <a16:creationId xmlns:a16="http://schemas.microsoft.com/office/drawing/2014/main" id="{DB5359DE-F4C4-47CA-9C25-3E4EAC17848A}"/>
              </a:ext>
            </a:extLst>
          </p:cNvPr>
          <p:cNvSpPr/>
          <p:nvPr/>
        </p:nvSpPr>
        <p:spPr>
          <a:xfrm>
            <a:off x="847300" y="1608131"/>
            <a:ext cx="3673081" cy="93030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More accurate </a:t>
            </a:r>
            <a:r>
              <a:rPr lang="en-US" sz="1600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and </a:t>
            </a: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timely prediction </a:t>
            </a:r>
            <a:r>
              <a:rPr lang="en-US" sz="1600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on the change in stock prices </a:t>
            </a: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based on key financial metrics</a:t>
            </a:r>
            <a:endParaRPr lang="en-US" sz="1100" u="sng" dirty="0">
              <a:solidFill>
                <a:schemeClr val="bg2"/>
              </a:solidFill>
            </a:endParaRPr>
          </a:p>
        </p:txBody>
      </p:sp>
      <p:sp>
        <p:nvSpPr>
          <p:cNvPr id="258" name="Google Shape;258;p2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Approach</a:t>
            </a:r>
            <a:endParaRPr dirty="0"/>
          </a:p>
        </p:txBody>
      </p:sp>
      <p:cxnSp>
        <p:nvCxnSpPr>
          <p:cNvPr id="259" name="Google Shape;259;p2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2" name="Google Shape;262;p24"/>
          <p:cNvGrpSpPr/>
          <p:nvPr/>
        </p:nvGrpSpPr>
        <p:grpSpPr>
          <a:xfrm>
            <a:off x="412024" y="1294599"/>
            <a:ext cx="868687" cy="930269"/>
            <a:chOff x="412024" y="1294599"/>
            <a:chExt cx="868687" cy="930269"/>
          </a:xfrm>
        </p:grpSpPr>
        <p:grpSp>
          <p:nvGrpSpPr>
            <p:cNvPr id="263" name="Google Shape;263;p24"/>
            <p:cNvGrpSpPr/>
            <p:nvPr/>
          </p:nvGrpSpPr>
          <p:grpSpPr>
            <a:xfrm>
              <a:off x="412024" y="1294599"/>
              <a:ext cx="868687" cy="930269"/>
              <a:chOff x="300043" y="1258818"/>
              <a:chExt cx="868687" cy="930269"/>
            </a:xfrm>
          </p:grpSpPr>
          <p:sp>
            <p:nvSpPr>
              <p:cNvPr id="264" name="Google Shape;264;p24"/>
              <p:cNvSpPr/>
              <p:nvPr/>
            </p:nvSpPr>
            <p:spPr>
              <a:xfrm rot="5400000">
                <a:off x="269252" y="1289609"/>
                <a:ext cx="930269" cy="868687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rot="5400000">
                <a:off x="349372" y="1374293"/>
                <a:ext cx="777026" cy="70351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266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67" name="Google Shape;267;p24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268" name="Google Shape;268;p24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269" name="Google Shape;269;p24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72" name="Google Shape;272;p24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EE34993-F69B-47D4-85A7-7FC185316AE8}"/>
              </a:ext>
            </a:extLst>
          </p:cNvPr>
          <p:cNvSpPr/>
          <p:nvPr/>
        </p:nvSpPr>
        <p:spPr>
          <a:xfrm rot="5400000">
            <a:off x="4445107" y="1970270"/>
            <a:ext cx="639709" cy="19804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36B9AA9-2809-4337-9F66-C4555D9DB0BF}"/>
              </a:ext>
            </a:extLst>
          </p:cNvPr>
          <p:cNvSpPr/>
          <p:nvPr/>
        </p:nvSpPr>
        <p:spPr>
          <a:xfrm rot="5400000">
            <a:off x="4444491" y="3710623"/>
            <a:ext cx="639709" cy="19804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Google Shape;260;p24">
            <a:extLst>
              <a:ext uri="{FF2B5EF4-FFF2-40B4-BE49-F238E27FC236}">
                <a16:creationId xmlns:a16="http://schemas.microsoft.com/office/drawing/2014/main" id="{6B55E26E-069D-47E4-924C-FC4F748D6373}"/>
              </a:ext>
            </a:extLst>
          </p:cNvPr>
          <p:cNvSpPr/>
          <p:nvPr/>
        </p:nvSpPr>
        <p:spPr>
          <a:xfrm>
            <a:off x="4988502" y="3355472"/>
            <a:ext cx="3673081" cy="93030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Squada One"/>
              </a:rPr>
              <a:t>To statistically predict </a:t>
            </a:r>
            <a:r>
              <a:rPr lang="en-US" sz="1600" u="sng" dirty="0">
                <a:solidFill>
                  <a:schemeClr val="bg2"/>
                </a:solidFill>
                <a:latin typeface="Squada One"/>
              </a:rPr>
              <a:t>the future trends of stock prices</a:t>
            </a:r>
            <a:r>
              <a:rPr lang="en-US" sz="1600" dirty="0">
                <a:solidFill>
                  <a:schemeClr val="bg2"/>
                </a:solidFill>
                <a:latin typeface="Squada One"/>
              </a:rPr>
              <a:t> for a specific stock</a:t>
            </a:r>
          </a:p>
        </p:txBody>
      </p:sp>
      <p:pic>
        <p:nvPicPr>
          <p:cNvPr id="6" name="Google Shape;245;p23">
            <a:extLst>
              <a:ext uri="{FF2B5EF4-FFF2-40B4-BE49-F238E27FC236}">
                <a16:creationId xmlns:a16="http://schemas.microsoft.com/office/drawing/2014/main" id="{6AB2E215-A134-421F-AA49-B6A4C10C79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192" y="1240261"/>
            <a:ext cx="930269" cy="93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6;p23">
            <a:extLst>
              <a:ext uri="{FF2B5EF4-FFF2-40B4-BE49-F238E27FC236}">
                <a16:creationId xmlns:a16="http://schemas.microsoft.com/office/drawing/2014/main" id="{0C4F195C-32F5-4E3D-88FF-5038BF3C9B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492" y="1287376"/>
            <a:ext cx="930269" cy="9241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7;p23">
            <a:extLst>
              <a:ext uri="{FF2B5EF4-FFF2-40B4-BE49-F238E27FC236}">
                <a16:creationId xmlns:a16="http://schemas.microsoft.com/office/drawing/2014/main" id="{73813B1C-78F8-4457-BE72-84D7175E6C69}"/>
              </a:ext>
            </a:extLst>
          </p:cNvPr>
          <p:cNvSpPr/>
          <p:nvPr/>
        </p:nvSpPr>
        <p:spPr>
          <a:xfrm>
            <a:off x="6837116" y="1595112"/>
            <a:ext cx="372715" cy="342508"/>
          </a:xfrm>
          <a:prstGeom prst="plus">
            <a:avLst>
              <a:gd name="adj" fmla="val 40351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1;p23">
            <a:extLst>
              <a:ext uri="{FF2B5EF4-FFF2-40B4-BE49-F238E27FC236}">
                <a16:creationId xmlns:a16="http://schemas.microsoft.com/office/drawing/2014/main" id="{0327DC77-61A7-4E4C-97E0-5B6293C6E653}"/>
              </a:ext>
            </a:extLst>
          </p:cNvPr>
          <p:cNvSpPr txBox="1"/>
          <p:nvPr/>
        </p:nvSpPr>
        <p:spPr>
          <a:xfrm>
            <a:off x="5009542" y="2171180"/>
            <a:ext cx="2111547" cy="37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Logistic Regression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370E75-0C28-4ED0-AE84-10FBBD48167F}"/>
              </a:ext>
            </a:extLst>
          </p:cNvPr>
          <p:cNvSpPr txBox="1"/>
          <p:nvPr/>
        </p:nvSpPr>
        <p:spPr>
          <a:xfrm>
            <a:off x="7798802" y="2237971"/>
            <a:ext cx="8627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000" dirty="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CART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76738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0;p24">
            <a:extLst>
              <a:ext uri="{FF2B5EF4-FFF2-40B4-BE49-F238E27FC236}">
                <a16:creationId xmlns:a16="http://schemas.microsoft.com/office/drawing/2014/main" id="{DB5359DE-F4C4-47CA-9C25-3E4EAC17848A}"/>
              </a:ext>
            </a:extLst>
          </p:cNvPr>
          <p:cNvSpPr/>
          <p:nvPr/>
        </p:nvSpPr>
        <p:spPr>
          <a:xfrm>
            <a:off x="847300" y="1608131"/>
            <a:ext cx="3673081" cy="93030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More accurate </a:t>
            </a:r>
            <a:r>
              <a:rPr lang="en-US" sz="1600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and </a:t>
            </a: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timely prediction </a:t>
            </a:r>
            <a:r>
              <a:rPr lang="en-US" sz="1600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on the change in stock prices </a:t>
            </a:r>
            <a:r>
              <a:rPr lang="en-US" sz="1600" u="sng" dirty="0">
                <a:solidFill>
                  <a:schemeClr val="bg2"/>
                </a:solidFill>
                <a:latin typeface="Squada One"/>
                <a:ea typeface="Squada One"/>
                <a:cs typeface="Squada One"/>
                <a:sym typeface="Squada One"/>
              </a:rPr>
              <a:t>based on key financial metrics</a:t>
            </a:r>
            <a:endParaRPr lang="en-US" sz="1100" u="sng" dirty="0">
              <a:solidFill>
                <a:schemeClr val="bg2"/>
              </a:solidFill>
            </a:endParaRPr>
          </a:p>
        </p:txBody>
      </p:sp>
      <p:sp>
        <p:nvSpPr>
          <p:cNvPr id="5" name="Google Shape;260;p24">
            <a:extLst>
              <a:ext uri="{FF2B5EF4-FFF2-40B4-BE49-F238E27FC236}">
                <a16:creationId xmlns:a16="http://schemas.microsoft.com/office/drawing/2014/main" id="{E78B2D74-DADD-4E71-BC1A-E7ABC218EBB9}"/>
              </a:ext>
            </a:extLst>
          </p:cNvPr>
          <p:cNvSpPr/>
          <p:nvPr/>
        </p:nvSpPr>
        <p:spPr>
          <a:xfrm>
            <a:off x="847300" y="3355472"/>
            <a:ext cx="3673081" cy="93030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Squada One"/>
              </a:rPr>
              <a:t>To statistically predict </a:t>
            </a:r>
            <a:r>
              <a:rPr lang="en-US" sz="1600" u="sng" dirty="0">
                <a:solidFill>
                  <a:schemeClr val="bg2"/>
                </a:solidFill>
                <a:latin typeface="Squada One"/>
              </a:rPr>
              <a:t>the future trends of stock prices</a:t>
            </a:r>
            <a:r>
              <a:rPr lang="en-US" sz="1600" dirty="0">
                <a:solidFill>
                  <a:schemeClr val="bg2"/>
                </a:solidFill>
                <a:latin typeface="Squada One"/>
              </a:rPr>
              <a:t> for a specific stock</a:t>
            </a:r>
          </a:p>
        </p:txBody>
      </p:sp>
      <p:sp>
        <p:nvSpPr>
          <p:cNvPr id="258" name="Google Shape;258;p2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Approach</a:t>
            </a:r>
            <a:endParaRPr dirty="0"/>
          </a:p>
        </p:txBody>
      </p:sp>
      <p:cxnSp>
        <p:nvCxnSpPr>
          <p:cNvPr id="259" name="Google Shape;259;p2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2" name="Google Shape;262;p24"/>
          <p:cNvGrpSpPr/>
          <p:nvPr/>
        </p:nvGrpSpPr>
        <p:grpSpPr>
          <a:xfrm>
            <a:off x="412024" y="1294599"/>
            <a:ext cx="868687" cy="930269"/>
            <a:chOff x="412024" y="1294599"/>
            <a:chExt cx="868687" cy="930269"/>
          </a:xfrm>
        </p:grpSpPr>
        <p:grpSp>
          <p:nvGrpSpPr>
            <p:cNvPr id="263" name="Google Shape;263;p24"/>
            <p:cNvGrpSpPr/>
            <p:nvPr/>
          </p:nvGrpSpPr>
          <p:grpSpPr>
            <a:xfrm>
              <a:off x="412024" y="1294599"/>
              <a:ext cx="868687" cy="930269"/>
              <a:chOff x="300043" y="1258818"/>
              <a:chExt cx="868687" cy="930269"/>
            </a:xfrm>
          </p:grpSpPr>
          <p:sp>
            <p:nvSpPr>
              <p:cNvPr id="264" name="Google Shape;264;p24"/>
              <p:cNvSpPr/>
              <p:nvPr/>
            </p:nvSpPr>
            <p:spPr>
              <a:xfrm rot="5400000">
                <a:off x="269252" y="1289609"/>
                <a:ext cx="930269" cy="868687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rot="5400000">
                <a:off x="349372" y="1374293"/>
                <a:ext cx="777026" cy="70351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266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67" name="Google Shape;267;p24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268" name="Google Shape;268;p24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269" name="Google Shape;269;p24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2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72" name="Google Shape;272;p24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EE34993-F69B-47D4-85A7-7FC185316AE8}"/>
              </a:ext>
            </a:extLst>
          </p:cNvPr>
          <p:cNvSpPr/>
          <p:nvPr/>
        </p:nvSpPr>
        <p:spPr>
          <a:xfrm rot="5400000">
            <a:off x="4445107" y="1970270"/>
            <a:ext cx="639709" cy="19804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Google Shape;245;p23">
            <a:extLst>
              <a:ext uri="{FF2B5EF4-FFF2-40B4-BE49-F238E27FC236}">
                <a16:creationId xmlns:a16="http://schemas.microsoft.com/office/drawing/2014/main" id="{6AB2E215-A134-421F-AA49-B6A4C10C79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192" y="1240261"/>
            <a:ext cx="930269" cy="93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6;p23">
            <a:extLst>
              <a:ext uri="{FF2B5EF4-FFF2-40B4-BE49-F238E27FC236}">
                <a16:creationId xmlns:a16="http://schemas.microsoft.com/office/drawing/2014/main" id="{0C4F195C-32F5-4E3D-88FF-5038BF3C9B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492" y="1287376"/>
            <a:ext cx="930269" cy="9241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7;p23">
            <a:extLst>
              <a:ext uri="{FF2B5EF4-FFF2-40B4-BE49-F238E27FC236}">
                <a16:creationId xmlns:a16="http://schemas.microsoft.com/office/drawing/2014/main" id="{73813B1C-78F8-4457-BE72-84D7175E6C69}"/>
              </a:ext>
            </a:extLst>
          </p:cNvPr>
          <p:cNvSpPr/>
          <p:nvPr/>
        </p:nvSpPr>
        <p:spPr>
          <a:xfrm>
            <a:off x="6837116" y="1595112"/>
            <a:ext cx="372715" cy="342508"/>
          </a:xfrm>
          <a:prstGeom prst="plus">
            <a:avLst>
              <a:gd name="adj" fmla="val 40351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1;p23">
            <a:extLst>
              <a:ext uri="{FF2B5EF4-FFF2-40B4-BE49-F238E27FC236}">
                <a16:creationId xmlns:a16="http://schemas.microsoft.com/office/drawing/2014/main" id="{0327DC77-61A7-4E4C-97E0-5B6293C6E653}"/>
              </a:ext>
            </a:extLst>
          </p:cNvPr>
          <p:cNvSpPr txBox="1"/>
          <p:nvPr/>
        </p:nvSpPr>
        <p:spPr>
          <a:xfrm>
            <a:off x="5009542" y="2171180"/>
            <a:ext cx="2111547" cy="37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Logistic Regression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370E75-0C28-4ED0-AE84-10FBBD48167F}"/>
              </a:ext>
            </a:extLst>
          </p:cNvPr>
          <p:cNvSpPr txBox="1"/>
          <p:nvPr/>
        </p:nvSpPr>
        <p:spPr>
          <a:xfrm>
            <a:off x="7798802" y="2237971"/>
            <a:ext cx="8627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000" dirty="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CART</a:t>
            </a:r>
            <a:endParaRPr lang="en-SG" sz="2000" dirty="0"/>
          </a:p>
        </p:txBody>
      </p:sp>
      <p:grpSp>
        <p:nvGrpSpPr>
          <p:cNvPr id="27" name="Google Shape;248;p23">
            <a:extLst>
              <a:ext uri="{FF2B5EF4-FFF2-40B4-BE49-F238E27FC236}">
                <a16:creationId xmlns:a16="http://schemas.microsoft.com/office/drawing/2014/main" id="{B2A4CB65-E3B8-430B-BD97-BA43F31FD1E2}"/>
              </a:ext>
            </a:extLst>
          </p:cNvPr>
          <p:cNvGrpSpPr/>
          <p:nvPr/>
        </p:nvGrpSpPr>
        <p:grpSpPr>
          <a:xfrm>
            <a:off x="6589073" y="3075327"/>
            <a:ext cx="868799" cy="868799"/>
            <a:chOff x="-61783350" y="2297100"/>
            <a:chExt cx="316650" cy="316650"/>
          </a:xfrm>
        </p:grpSpPr>
        <p:sp>
          <p:nvSpPr>
            <p:cNvPr id="28" name="Google Shape;249;p23">
              <a:extLst>
                <a:ext uri="{FF2B5EF4-FFF2-40B4-BE49-F238E27FC236}">
                  <a16:creationId xmlns:a16="http://schemas.microsoft.com/office/drawing/2014/main" id="{B849F3C8-7484-4290-8CF4-81249D5F383C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0;p23">
              <a:extLst>
                <a:ext uri="{FF2B5EF4-FFF2-40B4-BE49-F238E27FC236}">
                  <a16:creationId xmlns:a16="http://schemas.microsoft.com/office/drawing/2014/main" id="{9D577B0C-AC95-4F53-8776-9D8EF4401188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252;p23">
            <a:extLst>
              <a:ext uri="{FF2B5EF4-FFF2-40B4-BE49-F238E27FC236}">
                <a16:creationId xmlns:a16="http://schemas.microsoft.com/office/drawing/2014/main" id="{39321103-66B9-4C21-883A-890F643C81FD}"/>
              </a:ext>
            </a:extLst>
          </p:cNvPr>
          <p:cNvSpPr txBox="1"/>
          <p:nvPr/>
        </p:nvSpPr>
        <p:spPr>
          <a:xfrm>
            <a:off x="5350772" y="3841622"/>
            <a:ext cx="3313308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Autoregressive Integrated Moving Average (ARIMA)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20EC280-6B45-447D-9CA3-8C2AE955977F}"/>
              </a:ext>
            </a:extLst>
          </p:cNvPr>
          <p:cNvSpPr/>
          <p:nvPr/>
        </p:nvSpPr>
        <p:spPr>
          <a:xfrm rot="5400000">
            <a:off x="4449496" y="3704138"/>
            <a:ext cx="639709" cy="19804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0575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35994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Utilisation of Logistic Regression and CART  on our selected dataset to determine the profitability of future technology stock performance.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</a:t>
            </a:r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</a:t>
            </a:r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6" name="Google Shape;286;p26"/>
          <p:cNvGrpSpPr/>
          <p:nvPr/>
        </p:nvGrpSpPr>
        <p:grpSpPr>
          <a:xfrm>
            <a:off x="1019155" y="1820775"/>
            <a:ext cx="1095440" cy="1141825"/>
            <a:chOff x="1781155" y="1973175"/>
            <a:chExt cx="1095440" cy="1141825"/>
          </a:xfrm>
        </p:grpSpPr>
        <p:cxnSp>
          <p:nvCxnSpPr>
            <p:cNvPr id="287" name="Google Shape;287;p26"/>
            <p:cNvCxnSpPr>
              <a:stCxn id="288" idx="2"/>
              <a:endCxn id="289" idx="0"/>
            </p:cNvCxnSpPr>
            <p:nvPr/>
          </p:nvCxnSpPr>
          <p:spPr>
            <a:xfrm>
              <a:off x="2328822" y="2677900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290" name="Google Shape;290;p26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6"/>
          <p:cNvSpPr txBox="1">
            <a:spLocks noGrp="1"/>
          </p:cNvSpPr>
          <p:nvPr>
            <p:ph type="ctrTitle" idx="4294967295"/>
          </p:nvPr>
        </p:nvSpPr>
        <p:spPr>
          <a:xfrm>
            <a:off x="942972" y="296260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OVERVIEW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94" name="Google Shape;294;p26"/>
          <p:cNvSpPr txBox="1">
            <a:spLocks noGrp="1"/>
          </p:cNvSpPr>
          <p:nvPr>
            <p:ph type="ctrTitle" idx="4294967295"/>
          </p:nvPr>
        </p:nvSpPr>
        <p:spPr>
          <a:xfrm>
            <a:off x="2409372" y="311500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DATA CLEANING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95" name="Google Shape;295;p26"/>
          <p:cNvSpPr txBox="1">
            <a:spLocks noGrp="1"/>
          </p:cNvSpPr>
          <p:nvPr>
            <p:ph type="ctrTitle" idx="4294967295"/>
          </p:nvPr>
        </p:nvSpPr>
        <p:spPr>
          <a:xfrm>
            <a:off x="3809025" y="3115000"/>
            <a:ext cx="138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DATA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96" name="Google Shape;296;p26"/>
          <p:cNvSpPr txBox="1">
            <a:spLocks noGrp="1"/>
          </p:cNvSpPr>
          <p:nvPr>
            <p:ph type="ctrTitle" idx="4294967295"/>
          </p:nvPr>
        </p:nvSpPr>
        <p:spPr>
          <a:xfrm>
            <a:off x="5342172" y="334360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CART &amp; LOGISTIC REGRESSION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ctrTitle" idx="4294967295"/>
          </p:nvPr>
        </p:nvSpPr>
        <p:spPr>
          <a:xfrm>
            <a:off x="6789972" y="303880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ANALYSIS</a:t>
            </a:r>
            <a:endParaRPr sz="1600">
              <a:solidFill>
                <a:srgbClr val="FFFFFF"/>
              </a:solidFill>
            </a:endParaRPr>
          </a:p>
        </p:txBody>
      </p:sp>
      <p:grpSp>
        <p:nvGrpSpPr>
          <p:cNvPr id="298" name="Google Shape;298;p26"/>
          <p:cNvGrpSpPr/>
          <p:nvPr/>
        </p:nvGrpSpPr>
        <p:grpSpPr>
          <a:xfrm>
            <a:off x="2475900" y="1820775"/>
            <a:ext cx="1095440" cy="1141900"/>
            <a:chOff x="1781155" y="1973175"/>
            <a:chExt cx="1095440" cy="1141900"/>
          </a:xfrm>
        </p:grpSpPr>
        <p:cxnSp>
          <p:nvCxnSpPr>
            <p:cNvPr id="299" name="Google Shape;299;p26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00" name="Google Shape;300;p26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26"/>
          <p:cNvGrpSpPr/>
          <p:nvPr/>
        </p:nvGrpSpPr>
        <p:grpSpPr>
          <a:xfrm>
            <a:off x="3923700" y="1820775"/>
            <a:ext cx="1095440" cy="1141900"/>
            <a:chOff x="1781155" y="1973175"/>
            <a:chExt cx="1095440" cy="1141900"/>
          </a:xfrm>
        </p:grpSpPr>
        <p:cxnSp>
          <p:nvCxnSpPr>
            <p:cNvPr id="305" name="Google Shape;305;p26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06" name="Google Shape;306;p26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26"/>
          <p:cNvGrpSpPr/>
          <p:nvPr/>
        </p:nvGrpSpPr>
        <p:grpSpPr>
          <a:xfrm>
            <a:off x="5371500" y="1820775"/>
            <a:ext cx="1095440" cy="1141900"/>
            <a:chOff x="1781155" y="1973175"/>
            <a:chExt cx="1095440" cy="1141900"/>
          </a:xfrm>
        </p:grpSpPr>
        <p:cxnSp>
          <p:nvCxnSpPr>
            <p:cNvPr id="311" name="Google Shape;311;p26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12" name="Google Shape;312;p26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26"/>
          <p:cNvGrpSpPr/>
          <p:nvPr/>
        </p:nvGrpSpPr>
        <p:grpSpPr>
          <a:xfrm>
            <a:off x="6819300" y="1820775"/>
            <a:ext cx="1095440" cy="1141900"/>
            <a:chOff x="1781155" y="1973175"/>
            <a:chExt cx="1095440" cy="1141900"/>
          </a:xfrm>
        </p:grpSpPr>
        <p:cxnSp>
          <p:nvCxnSpPr>
            <p:cNvPr id="317" name="Google Shape;317;p26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18" name="Google Shape;318;p26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26"/>
          <p:cNvGrpSpPr/>
          <p:nvPr/>
        </p:nvGrpSpPr>
        <p:grpSpPr>
          <a:xfrm>
            <a:off x="1401962" y="2119563"/>
            <a:ext cx="335807" cy="334919"/>
            <a:chOff x="-33646250" y="3586425"/>
            <a:chExt cx="293000" cy="292225"/>
          </a:xfrm>
        </p:grpSpPr>
        <p:sp>
          <p:nvSpPr>
            <p:cNvPr id="323" name="Google Shape;323;p26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26"/>
          <p:cNvGrpSpPr/>
          <p:nvPr/>
        </p:nvGrpSpPr>
        <p:grpSpPr>
          <a:xfrm>
            <a:off x="2886435" y="2110306"/>
            <a:ext cx="290592" cy="329595"/>
            <a:chOff x="-3383375" y="3611625"/>
            <a:chExt cx="258350" cy="293025"/>
          </a:xfrm>
        </p:grpSpPr>
        <p:sp>
          <p:nvSpPr>
            <p:cNvPr id="326" name="Google Shape;326;p26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4313473" y="2125228"/>
            <a:ext cx="341579" cy="341579"/>
            <a:chOff x="-9523700" y="3614000"/>
            <a:chExt cx="353675" cy="353675"/>
          </a:xfrm>
        </p:grpSpPr>
        <p:sp>
          <p:nvSpPr>
            <p:cNvPr id="329" name="Google Shape;329;p26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6"/>
          <p:cNvGrpSpPr/>
          <p:nvPr/>
        </p:nvGrpSpPr>
        <p:grpSpPr>
          <a:xfrm>
            <a:off x="5749250" y="2132752"/>
            <a:ext cx="347310" cy="327823"/>
            <a:chOff x="-1960150" y="3956600"/>
            <a:chExt cx="308775" cy="291450"/>
          </a:xfrm>
        </p:grpSpPr>
        <p:sp>
          <p:nvSpPr>
            <p:cNvPr id="339" name="Google Shape;339;p26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6"/>
          <p:cNvGrpSpPr/>
          <p:nvPr/>
        </p:nvGrpSpPr>
        <p:grpSpPr>
          <a:xfrm>
            <a:off x="7239590" y="2110752"/>
            <a:ext cx="278692" cy="331130"/>
            <a:chOff x="-48233050" y="3569725"/>
            <a:chExt cx="252050" cy="299475"/>
          </a:xfrm>
        </p:grpSpPr>
        <p:sp>
          <p:nvSpPr>
            <p:cNvPr id="342" name="Google Shape;342;p26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26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INTRODUCTION</a:t>
            </a:r>
            <a:endParaRPr sz="1600"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 idx="9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SOLUTION 2</a:t>
            </a:r>
            <a:endParaRPr sz="1600"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 idx="13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SOLUTION 1</a:t>
            </a:r>
            <a:endParaRPr sz="1600"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14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BUSINESS IMPLEMENTATION</a:t>
            </a:r>
            <a:endParaRPr sz="1600"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5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(Overview)</a:t>
            </a:r>
            <a:endParaRPr/>
          </a:p>
        </p:txBody>
      </p:sp>
      <p:cxnSp>
        <p:nvCxnSpPr>
          <p:cNvPr id="364" name="Google Shape;364;p28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8"/>
          <p:cNvSpPr/>
          <p:nvPr/>
        </p:nvSpPr>
        <p:spPr>
          <a:xfrm>
            <a:off x="847300" y="1249225"/>
            <a:ext cx="5844000" cy="31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Dataset of 4000+ US companies Financial Indicators</a:t>
            </a:r>
            <a:endParaRPr/>
          </a:p>
        </p:txBody>
      </p:sp>
      <p:sp>
        <p:nvSpPr>
          <p:cNvPr id="366" name="Google Shape;366;p28"/>
          <p:cNvSpPr txBox="1"/>
          <p:nvPr/>
        </p:nvSpPr>
        <p:spPr>
          <a:xfrm>
            <a:off x="531500" y="1792775"/>
            <a:ext cx="3660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-"/>
            </a:pPr>
            <a:r>
              <a:rPr lang="es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Trimmed down to 21 columns from 200+ Mainly, 6 categories, Price variance and class.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67" name="Google Shape;367;p28"/>
          <p:cNvGraphicFramePr/>
          <p:nvPr/>
        </p:nvGraphicFramePr>
        <p:xfrm>
          <a:off x="4362950" y="1639425"/>
          <a:ext cx="4534500" cy="3221250"/>
        </p:xfrm>
        <a:graphic>
          <a:graphicData uri="http://schemas.openxmlformats.org/drawingml/2006/table">
            <a:tbl>
              <a:tblPr>
                <a:noFill/>
                <a:tableStyleId>{F594BBF6-A1F0-4F6B-862F-0FACE9FE2D01}</a:tableStyleId>
              </a:tblPr>
              <a:tblGrid>
                <a:gridCol w="247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 u="sng"/>
                        <a:t>Profitability Ratio</a:t>
                      </a:r>
                      <a:endParaRPr sz="1000" b="1" u="sng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Profit Margin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EBITDA Margin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Enterprise Value over EBITDA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Return on Equity</a:t>
                      </a:r>
                      <a:endParaRPr sz="1000" b="1" u="sng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 u="sng"/>
                        <a:t>Leverage Ratio</a:t>
                      </a:r>
                      <a:endParaRPr sz="1000" b="1" u="sng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Debt to Equity Ratio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Interest Coverage </a:t>
                      </a:r>
                      <a:endParaRPr sz="1000" b="1" u="sng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 u="sng"/>
                        <a:t>Liquidity Ratio</a:t>
                      </a:r>
                      <a:endParaRPr sz="1000" b="1" u="sng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Free Cash Flow Yield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Operating Cash Flow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Current Ratio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Operating Cash Flow to Sales Ratio</a:t>
                      </a:r>
                      <a:endParaRPr sz="1000" b="1" u="sng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 u="sng"/>
                        <a:t>Efficiency Ratio</a:t>
                      </a:r>
                      <a:endParaRPr sz="1000" b="1" u="sng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Asset Turnover Ratio</a:t>
                      </a:r>
                      <a:endParaRPr sz="1000" b="1" u="sng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 u="sng"/>
                        <a:t>Market Prospect Ratio</a:t>
                      </a:r>
                      <a:endParaRPr sz="1000" b="1" u="sng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PE ratio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PB ratio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EPS Diluted Growth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Revenue growth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Book Value per share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Dividend Yield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 u="sng"/>
                        <a:t>Others</a:t>
                      </a:r>
                      <a:endParaRPr sz="1000" b="1" u="sng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Market Capitalisation </a:t>
                      </a: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8" name="Google Shape;3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0" y="2666850"/>
            <a:ext cx="1399650" cy="13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150" y="2618325"/>
            <a:ext cx="1527025" cy="15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 txBox="1"/>
          <p:nvPr/>
        </p:nvSpPr>
        <p:spPr>
          <a:xfrm>
            <a:off x="254750" y="3937225"/>
            <a:ext cx="178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Price variance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-"/>
            </a:pPr>
            <a:r>
              <a:rPr lang="es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difference in stock price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" name="Google Shape;371;p28"/>
          <p:cNvSpPr txBox="1"/>
          <p:nvPr/>
        </p:nvSpPr>
        <p:spPr>
          <a:xfrm>
            <a:off x="2037353" y="3984025"/>
            <a:ext cx="2203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-"/>
            </a:pPr>
            <a:r>
              <a:rPr lang="es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0: -ve price variance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-"/>
            </a:pPr>
            <a:r>
              <a:rPr lang="es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1: +ve price variance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2" name="Google Shape;372;p28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>
            <a:spLocks noGrp="1"/>
          </p:cNvSpPr>
          <p:nvPr>
            <p:ph type="ctrTitle"/>
          </p:nvPr>
        </p:nvSpPr>
        <p:spPr>
          <a:xfrm flipH="1">
            <a:off x="749125" y="500825"/>
            <a:ext cx="4952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(Overview)</a:t>
            </a:r>
            <a:endParaRPr/>
          </a:p>
        </p:txBody>
      </p:sp>
      <p:cxnSp>
        <p:nvCxnSpPr>
          <p:cNvPr id="378" name="Google Shape;378;p29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79" name="Google Shape;379;p29"/>
          <p:cNvGraphicFramePr/>
          <p:nvPr/>
        </p:nvGraphicFramePr>
        <p:xfrm>
          <a:off x="694900" y="13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{F594BBF6-A1F0-4F6B-862F-0FACE9FE2D01}</a:tableStyleId>
              </a:tblPr>
              <a:tblGrid>
                <a:gridCol w="172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Category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Variables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Justification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Profitability Ratio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Profit Margin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EBITDA Margin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Enterprise Value over EBITDA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Return on Equity(ROE)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100"/>
                        <a:t>Profitability ratios are ratios which </a:t>
                      </a:r>
                      <a:r>
                        <a:rPr lang="es" sz="1100" b="1" i="1"/>
                        <a:t>assess a company’s ability to generate earnings relative to revenue, operating cost. </a:t>
                      </a:r>
                      <a:r>
                        <a:rPr lang="es" sz="1100"/>
                        <a:t>Ratios such as ROE are proven to be effective in predicting the future value of stock price.(Arkan,2016)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Leverage Ratios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Debt to Equity Ratio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(DE Ratio)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Interest Coverage 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100"/>
                        <a:t>Leverage ratios are ratios which </a:t>
                      </a:r>
                      <a:r>
                        <a:rPr lang="es" sz="1100" b="1" i="1"/>
                        <a:t>assess the ability of a company to meet its financial obligations, </a:t>
                      </a:r>
                      <a:r>
                        <a:rPr lang="es" sz="1100"/>
                        <a:t>and they are closely related to stock prices. For example, a research report states that there is a significant positive relationship between DE ratio and stock price. (Arkan,2016)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80" name="Google Shape;3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650" y="2033400"/>
            <a:ext cx="1087275" cy="1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650" y="3522575"/>
            <a:ext cx="1087276" cy="108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"/>
          <p:cNvSpPr txBox="1">
            <a:spLocks noGrp="1"/>
          </p:cNvSpPr>
          <p:nvPr>
            <p:ph type="ctrTitle"/>
          </p:nvPr>
        </p:nvSpPr>
        <p:spPr>
          <a:xfrm flipH="1">
            <a:off x="749125" y="500825"/>
            <a:ext cx="4952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(Overview)</a:t>
            </a:r>
            <a:endParaRPr/>
          </a:p>
        </p:txBody>
      </p:sp>
      <p:cxnSp>
        <p:nvCxnSpPr>
          <p:cNvPr id="388" name="Google Shape;388;p30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89" name="Google Shape;389;p30"/>
          <p:cNvGraphicFramePr/>
          <p:nvPr/>
        </p:nvGraphicFramePr>
        <p:xfrm>
          <a:off x="628025" y="140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{F594BBF6-A1F0-4F6B-862F-0FACE9FE2D01}</a:tableStyleId>
              </a:tblPr>
              <a:tblGrid>
                <a:gridCol w="172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Category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Variables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Justification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01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Liquidity Ratio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Free Cash Flow Yield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Current Ratio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Operating Cash Flow to Sales Ratio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Liquidity ratio measures a company’s ability to pay debt obligations and its margin of safety. Investors would consider if a company has the ability to convert assets into cash.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42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Efficiency Ratio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Asset Turnover Ratio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100"/>
                        <a:t>Asset Turnover ratio shows how likely a company is able to effectively generate revenue from their assets.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90" name="Google Shape;3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25" y="2159200"/>
            <a:ext cx="1037975" cy="10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025" y="3608925"/>
            <a:ext cx="1037975" cy="10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0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ctrTitle"/>
          </p:nvPr>
        </p:nvSpPr>
        <p:spPr>
          <a:xfrm flipH="1">
            <a:off x="749125" y="500825"/>
            <a:ext cx="4952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(Overview)</a:t>
            </a:r>
            <a:endParaRPr/>
          </a:p>
        </p:txBody>
      </p:sp>
      <p:cxnSp>
        <p:nvCxnSpPr>
          <p:cNvPr id="398" name="Google Shape;398;p31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99" name="Google Shape;399;p31"/>
          <p:cNvGraphicFramePr/>
          <p:nvPr/>
        </p:nvGraphicFramePr>
        <p:xfrm>
          <a:off x="694900" y="13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{F594BBF6-A1F0-4F6B-862F-0FACE9FE2D01}</a:tableStyleId>
              </a:tblPr>
              <a:tblGrid>
                <a:gridCol w="172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Category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Variables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Justification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Market Prospect Ratios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PE ratio                   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PB ratio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Dividend Yield     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Book Value per share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EPS Diluted Growth</a:t>
                      </a:r>
                      <a:endParaRPr sz="1100" b="1"/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Revenue growth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Market prospect ratios provide investors with an estimate of the value they would receive from their investment.  Ratios such as PE ratio do in fact have a strong relationship with price of stocks and can be used to forecast market returns. (Mozes, 2017)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90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Others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Market Capitalisation (Market Cap)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Market capitalisation is the total dollar value of outstanding shares of a company. The greater the market capitalization, the greater interest the investors will have (wan, 2018).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0" name="Google Shape;4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975" y="2233450"/>
            <a:ext cx="993475" cy="9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1129424" y="3752027"/>
            <a:ext cx="883025" cy="483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Corsiva"/>
              </a:rPr>
              <a:t>etc.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Removed corresponding rows with many NA values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8" name="Google Shape;408;p3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(Data Cleaning)</a:t>
            </a:r>
            <a:endParaRPr/>
          </a:p>
        </p:txBody>
      </p:sp>
      <p:cxnSp>
        <p:nvCxnSpPr>
          <p:cNvPr id="409" name="Google Shape;409;p32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0" name="Google Shape;4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725" y="1762125"/>
            <a:ext cx="5254175" cy="33130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1" name="Google Shape;411;p32"/>
          <p:cNvSpPr/>
          <p:nvPr/>
        </p:nvSpPr>
        <p:spPr>
          <a:xfrm>
            <a:off x="7608400" y="4114800"/>
            <a:ext cx="1261200" cy="9573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"/>
          <p:cNvSpPr/>
          <p:nvPr/>
        </p:nvSpPr>
        <p:spPr>
          <a:xfrm>
            <a:off x="349525" y="2951925"/>
            <a:ext cx="2988900" cy="7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Bar plot of number of ‘NA’ values in each row</a:t>
            </a:r>
            <a:endParaRPr/>
          </a:p>
        </p:txBody>
      </p:sp>
      <p:sp>
        <p:nvSpPr>
          <p:cNvPr id="413" name="Google Shape;413;p32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Removed corresponding columns with many NA values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9" name="Google Shape;419;p33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(Data Cleaning)</a:t>
            </a:r>
            <a:endParaRPr/>
          </a:p>
        </p:txBody>
      </p:sp>
      <p:cxnSp>
        <p:nvCxnSpPr>
          <p:cNvPr id="420" name="Google Shape;420;p33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1" name="Google Shape;4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400" y="1765275"/>
            <a:ext cx="5251025" cy="33086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2" name="Google Shape;422;p33"/>
          <p:cNvSpPr/>
          <p:nvPr/>
        </p:nvSpPr>
        <p:spPr>
          <a:xfrm>
            <a:off x="349525" y="2951925"/>
            <a:ext cx="2988900" cy="7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Bar plot of number of ‘NA’ values in each column</a:t>
            </a:r>
            <a:endParaRPr/>
          </a:p>
        </p:txBody>
      </p:sp>
      <p:sp>
        <p:nvSpPr>
          <p:cNvPr id="423" name="Google Shape;423;p33"/>
          <p:cNvSpPr/>
          <p:nvPr/>
        </p:nvSpPr>
        <p:spPr>
          <a:xfrm>
            <a:off x="3994525" y="2424150"/>
            <a:ext cx="1252200" cy="107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3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34"/>
          <p:cNvGraphicFramePr/>
          <p:nvPr/>
        </p:nvGraphicFramePr>
        <p:xfrm>
          <a:off x="744950" y="139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{F594BBF6-A1F0-4F6B-862F-0FACE9FE2D01}</a:tableStyleId>
              </a:tblPr>
              <a:tblGrid>
                <a:gridCol w="179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/>
                        <a:t>Removed values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/>
                        <a:t>Reason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1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Illogical data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Within the data set, there are 3 rows with a market capitalization of 0 but they have an EPS of &gt; 40. All the 3 rows have the same ticker which implies that there might be some error when the data was being keyed in.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10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Extreme values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To ensure that extreme values do not skew the accuracy of our models, we have done a boxplot for each of the 18 remaining variables to identify and remove such values from our dataset. In total, we have identified 31 rows to be removed from the dataset.</a:t>
                      </a:r>
                      <a:endParaRPr sz="17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0" name="Google Shape;430;p3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(Data Cleaning)</a:t>
            </a:r>
            <a:endParaRPr/>
          </a:p>
        </p:txBody>
      </p:sp>
      <p:cxnSp>
        <p:nvCxnSpPr>
          <p:cNvPr id="431" name="Google Shape;431;p3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4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Distribution of ‘Class’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8" name="Google Shape;438;p35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(Data Exploration)</a:t>
            </a:r>
            <a:endParaRPr/>
          </a:p>
        </p:txBody>
      </p:sp>
      <p:cxnSp>
        <p:nvCxnSpPr>
          <p:cNvPr id="439" name="Google Shape;439;p35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0" name="Google Shape;4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164" y="1761476"/>
            <a:ext cx="5201975" cy="3309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1" name="Google Shape;441;p35"/>
          <p:cNvSpPr/>
          <p:nvPr/>
        </p:nvSpPr>
        <p:spPr>
          <a:xfrm>
            <a:off x="349525" y="2951925"/>
            <a:ext cx="2988900" cy="7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Bar plot for distribution of ‘Class’</a:t>
            </a:r>
            <a:endParaRPr/>
          </a:p>
        </p:txBody>
      </p:sp>
      <p:sp>
        <p:nvSpPr>
          <p:cNvPr id="442" name="Google Shape;442;p35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Distribution of ‘Class’ based on ‘Market Capitalization’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8" name="Google Shape;448;p36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(Data Exploration)</a:t>
            </a:r>
            <a:endParaRPr/>
          </a:p>
        </p:txBody>
      </p:sp>
      <p:cxnSp>
        <p:nvCxnSpPr>
          <p:cNvPr id="449" name="Google Shape;449;p36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36"/>
          <p:cNvSpPr/>
          <p:nvPr/>
        </p:nvSpPr>
        <p:spPr>
          <a:xfrm>
            <a:off x="349525" y="2822650"/>
            <a:ext cx="2988900" cy="99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Bar plot for distribution of ‘Class’ based on ‘Market Capitalization’</a:t>
            </a:r>
            <a:endParaRPr/>
          </a:p>
        </p:txBody>
      </p:sp>
      <p:pic>
        <p:nvPicPr>
          <p:cNvPr id="451" name="Google Shape;4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925" y="1783200"/>
            <a:ext cx="5145800" cy="3290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2" name="Google Shape;452;p36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Distribution of ‘Price Variation’ based on ‘Market Capitalization’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8" name="Google Shape;458;p37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(Data Exploration)</a:t>
            </a:r>
            <a:endParaRPr/>
          </a:p>
        </p:txBody>
      </p:sp>
      <p:cxnSp>
        <p:nvCxnSpPr>
          <p:cNvPr id="459" name="Google Shape;459;p37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" name="Google Shape;460;p37"/>
          <p:cNvSpPr/>
          <p:nvPr/>
        </p:nvSpPr>
        <p:spPr>
          <a:xfrm>
            <a:off x="349525" y="2781975"/>
            <a:ext cx="2988900" cy="107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Violin plot for distribution of ‘Price Variation’ based on ‘Market Capitalization’</a:t>
            </a:r>
            <a:endParaRPr/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145" y="1779661"/>
            <a:ext cx="5148299" cy="3292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2" name="Google Shape;462;p37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35994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Technology stocks are high-risk, high-return. How do we better identify and minimise risk for investors who wish to invest in technology stocks and enjoy a greater investment return?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 </a:t>
            </a:r>
            <a:endParaRPr sz="1600"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r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s"/>
              <a:t>INTRODUCTION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Distribution of ‘Analyst Rating’ based on ‘Market Capitalization’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8" name="Google Shape;468;p38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(Data Exploration)</a:t>
            </a:r>
            <a:endParaRPr/>
          </a:p>
        </p:txBody>
      </p:sp>
      <p:cxnSp>
        <p:nvCxnSpPr>
          <p:cNvPr id="469" name="Google Shape;469;p38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38"/>
          <p:cNvSpPr/>
          <p:nvPr/>
        </p:nvSpPr>
        <p:spPr>
          <a:xfrm>
            <a:off x="349525" y="2781975"/>
            <a:ext cx="2988900" cy="107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Bar plot for distribution of ‘Analyst Rating’ based on ‘Market Capitalization’</a:t>
            </a:r>
            <a:endParaRPr/>
          </a:p>
        </p:txBody>
      </p:sp>
      <p:pic>
        <p:nvPicPr>
          <p:cNvPr id="471" name="Google Shape;4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825" y="1783200"/>
            <a:ext cx="5170874" cy="3289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2" name="Google Shape;472;p38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(CART)</a:t>
            </a:r>
            <a:endParaRPr/>
          </a:p>
        </p:txBody>
      </p:sp>
      <p:cxnSp>
        <p:nvCxnSpPr>
          <p:cNvPr id="478" name="Google Shape;478;p39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39"/>
          <p:cNvSpPr txBox="1"/>
          <p:nvPr/>
        </p:nvSpPr>
        <p:spPr>
          <a:xfrm>
            <a:off x="552350" y="1356300"/>
            <a:ext cx="81333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Identify most important variable via variable importance after doing an initial CART model</a:t>
            </a:r>
            <a:endParaRPr sz="2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0" name="Google Shape;4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50" y="2402575"/>
            <a:ext cx="8652301" cy="1566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81" name="Google Shape;481;p39"/>
          <p:cNvGrpSpPr/>
          <p:nvPr/>
        </p:nvGrpSpPr>
        <p:grpSpPr>
          <a:xfrm>
            <a:off x="245850" y="2697798"/>
            <a:ext cx="8652301" cy="1399050"/>
            <a:chOff x="245850" y="2592023"/>
            <a:chExt cx="8652301" cy="1399050"/>
          </a:xfrm>
        </p:grpSpPr>
        <p:pic>
          <p:nvPicPr>
            <p:cNvPr id="482" name="Google Shape;48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850" y="2592023"/>
              <a:ext cx="8652301" cy="139905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83" name="Google Shape;483;p39"/>
            <p:cNvSpPr/>
            <p:nvPr/>
          </p:nvSpPr>
          <p:spPr>
            <a:xfrm>
              <a:off x="7763850" y="2592025"/>
              <a:ext cx="1134300" cy="3195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3379300" y="2911525"/>
              <a:ext cx="1230600" cy="388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3427450" y="3600425"/>
              <a:ext cx="1134300" cy="388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486" name="Google Shape;486;p39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(CART)</a:t>
            </a:r>
            <a:endParaRPr/>
          </a:p>
        </p:txBody>
      </p:sp>
      <p:cxnSp>
        <p:nvCxnSpPr>
          <p:cNvPr id="492" name="Google Shape;492;p40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3" name="Google Shape;4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7" y="1406925"/>
            <a:ext cx="8993438" cy="836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4" name="Google Shape;4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713" y="2689500"/>
            <a:ext cx="7318575" cy="1844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5" name="Google Shape;495;p40"/>
          <p:cNvSpPr/>
          <p:nvPr/>
        </p:nvSpPr>
        <p:spPr>
          <a:xfrm>
            <a:off x="1341325" y="3720900"/>
            <a:ext cx="6890100" cy="16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96" name="Google Shape;496;p40"/>
          <p:cNvSpPr txBox="1"/>
          <p:nvPr/>
        </p:nvSpPr>
        <p:spPr>
          <a:xfrm>
            <a:off x="8560575" y="0"/>
            <a:ext cx="583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(CART)</a:t>
            </a:r>
            <a:endParaRPr/>
          </a:p>
        </p:txBody>
      </p:sp>
      <p:cxnSp>
        <p:nvCxnSpPr>
          <p:cNvPr id="502" name="Google Shape;502;p41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3" name="Google Shape;5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988" y="1287325"/>
            <a:ext cx="5702015" cy="3667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4" name="Google Shape;504;p41"/>
          <p:cNvSpPr txBox="1"/>
          <p:nvPr/>
        </p:nvSpPr>
        <p:spPr>
          <a:xfrm>
            <a:off x="8605300" y="0"/>
            <a:ext cx="538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(CART)</a:t>
            </a:r>
            <a:endParaRPr/>
          </a:p>
        </p:txBody>
      </p:sp>
      <p:cxnSp>
        <p:nvCxnSpPr>
          <p:cNvPr id="510" name="Google Shape;510;p42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11" name="Google Shape;511;p42"/>
          <p:cNvGraphicFramePr/>
          <p:nvPr/>
        </p:nvGraphicFramePr>
        <p:xfrm>
          <a:off x="227200" y="137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{C934FDB8-D420-4429-9243-3D3588555FE2}</a:tableStyleId>
              </a:tblPr>
              <a:tblGrid>
                <a:gridCol w="62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/>
                        <a:t>Input Variables </a:t>
                      </a:r>
                      <a:endParaRPr b="1"/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/>
                        <a:t>Test Set Accuracy (3dp)</a:t>
                      </a:r>
                      <a:endParaRPr b="1"/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`Free Cash Flow Yield`+ `operatingCashFlowSalesRatio` +`returnOnEquity` + `Book Value per Share`</a:t>
                      </a:r>
                      <a:endParaRPr sz="1200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/>
                        <a:t>68.771%</a:t>
                      </a:r>
                      <a:endParaRPr sz="1200" b="1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`Free Cash Flow Yield`+ `operatingCashFlowSalesRatio` +`returnOnEquity` + `Book Value per Share` + `EBITDA Margin` + `Profit Margin`</a:t>
                      </a:r>
                      <a:endParaRPr sz="1200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/>
                        <a:t>68.771%</a:t>
                      </a:r>
                      <a:endParaRPr sz="1200" b="1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`Free Cash Flow Yield`+ `operatingCashFlowSalesRatio` +`returnOnEquity` + `Book Value per Share` + `EBITDA Margin` + `Profit Margin` + `assetTurnover` + `Market Cap` + `debtEquityRatio` + `PE ratio` + `EPS Diluted Growth` + `interestCoverage` + `Revenue Growth` + `PB ratio`</a:t>
                      </a:r>
                      <a:endParaRPr sz="1200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/>
                        <a:t>69.657%</a:t>
                      </a:r>
                      <a:endParaRPr sz="1200" b="1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" name="Google Shape;512;p42"/>
          <p:cNvSpPr txBox="1"/>
          <p:nvPr/>
        </p:nvSpPr>
        <p:spPr>
          <a:xfrm>
            <a:off x="8596350" y="0"/>
            <a:ext cx="547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(CART)</a:t>
            </a:r>
            <a:endParaRPr/>
          </a:p>
        </p:txBody>
      </p:sp>
      <p:cxnSp>
        <p:nvCxnSpPr>
          <p:cNvPr id="518" name="Google Shape;518;p43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9" name="Google Shape;5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88" y="1492100"/>
            <a:ext cx="4977425" cy="31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3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(Logistic Regression)</a:t>
            </a:r>
            <a:endParaRPr/>
          </a:p>
        </p:txBody>
      </p:sp>
      <p:cxnSp>
        <p:nvCxnSpPr>
          <p:cNvPr id="526" name="Google Shape;526;p4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44"/>
          <p:cNvSpPr txBox="1"/>
          <p:nvPr/>
        </p:nvSpPr>
        <p:spPr>
          <a:xfrm>
            <a:off x="421650" y="1255450"/>
            <a:ext cx="66438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Remove all rows that contain NA values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8" name="Google Shape;528;p44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29" name="Google Shape;529;p44"/>
          <p:cNvGrpSpPr/>
          <p:nvPr/>
        </p:nvGrpSpPr>
        <p:grpSpPr>
          <a:xfrm>
            <a:off x="2236572" y="2083137"/>
            <a:ext cx="3013950" cy="2791979"/>
            <a:chOff x="6647750" y="1575488"/>
            <a:chExt cx="2189575" cy="2113375"/>
          </a:xfrm>
        </p:grpSpPr>
        <p:pic>
          <p:nvPicPr>
            <p:cNvPr id="530" name="Google Shape;53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47750" y="1575488"/>
              <a:ext cx="2113375" cy="2113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44"/>
            <p:cNvSpPr txBox="1"/>
            <p:nvPr/>
          </p:nvSpPr>
          <p:spPr>
            <a:xfrm>
              <a:off x="8224625" y="2039904"/>
              <a:ext cx="609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latin typeface="Roboto Condensed"/>
                  <a:ea typeface="Roboto Condensed"/>
                  <a:cs typeface="Roboto Condensed"/>
                  <a:sym typeface="Roboto Condensed"/>
                </a:rPr>
                <a:t>NA</a:t>
              </a:r>
              <a:endParaRPr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32" name="Google Shape;532;p44"/>
            <p:cNvSpPr txBox="1"/>
            <p:nvPr/>
          </p:nvSpPr>
          <p:spPr>
            <a:xfrm>
              <a:off x="8224625" y="2668829"/>
              <a:ext cx="609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latin typeface="Roboto Condensed"/>
                  <a:ea typeface="Roboto Condensed"/>
                  <a:cs typeface="Roboto Condensed"/>
                  <a:sym typeface="Roboto Condensed"/>
                </a:rPr>
                <a:t>NA</a:t>
              </a:r>
              <a:endParaRPr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33" name="Google Shape;533;p44"/>
            <p:cNvSpPr txBox="1"/>
            <p:nvPr/>
          </p:nvSpPr>
          <p:spPr>
            <a:xfrm>
              <a:off x="8228025" y="3224525"/>
              <a:ext cx="609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latin typeface="Roboto Condensed"/>
                  <a:ea typeface="Roboto Condensed"/>
                  <a:cs typeface="Roboto Condensed"/>
                  <a:sym typeface="Roboto Condensed"/>
                </a:rPr>
                <a:t>NA</a:t>
              </a:r>
              <a:endParaRPr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(Logistic Regression)</a:t>
            </a:r>
            <a:endParaRPr/>
          </a:p>
        </p:txBody>
      </p:sp>
      <p:cxnSp>
        <p:nvCxnSpPr>
          <p:cNvPr id="539" name="Google Shape;539;p45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0" name="Google Shape;5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12" y="1818850"/>
            <a:ext cx="5093626" cy="3111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45"/>
          <p:cNvSpPr txBox="1"/>
          <p:nvPr/>
        </p:nvSpPr>
        <p:spPr>
          <a:xfrm>
            <a:off x="463925" y="1243750"/>
            <a:ext cx="77718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Initial logistic regression model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2" name="Google Shape;542;p45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2.  SOLUTION 1 (Logistic Regression)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8" name="Google Shape;5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400" y="1801687"/>
            <a:ext cx="4623735" cy="9754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9" name="Google Shape;5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400" y="3030400"/>
            <a:ext cx="4623726" cy="80646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0" name="Google Shape;55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900" y="4097842"/>
            <a:ext cx="4623726" cy="798783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1" name="Google Shape;551;p46"/>
          <p:cNvSpPr/>
          <p:nvPr/>
        </p:nvSpPr>
        <p:spPr>
          <a:xfrm>
            <a:off x="3872073" y="2777125"/>
            <a:ext cx="261600" cy="25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6"/>
          <p:cNvSpPr/>
          <p:nvPr/>
        </p:nvSpPr>
        <p:spPr>
          <a:xfrm>
            <a:off x="3872073" y="3840763"/>
            <a:ext cx="261600" cy="25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3" name="Google Shape;553;p46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46"/>
          <p:cNvSpPr/>
          <p:nvPr/>
        </p:nvSpPr>
        <p:spPr>
          <a:xfrm>
            <a:off x="3450475" y="2429125"/>
            <a:ext cx="588900" cy="173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6"/>
          <p:cNvSpPr/>
          <p:nvPr/>
        </p:nvSpPr>
        <p:spPr>
          <a:xfrm>
            <a:off x="4596625" y="2429125"/>
            <a:ext cx="588900" cy="173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6"/>
          <p:cNvSpPr/>
          <p:nvPr/>
        </p:nvSpPr>
        <p:spPr>
          <a:xfrm>
            <a:off x="4133675" y="3622825"/>
            <a:ext cx="1051800" cy="214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"/>
          <p:cNvSpPr/>
          <p:nvPr/>
        </p:nvSpPr>
        <p:spPr>
          <a:xfrm>
            <a:off x="3450475" y="3626500"/>
            <a:ext cx="588900" cy="214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463925" y="1243750"/>
            <a:ext cx="77718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Check for multicollinearity using VIF values 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7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(Logistic Regression)</a:t>
            </a:r>
            <a:endParaRPr/>
          </a:p>
        </p:txBody>
      </p:sp>
      <p:cxnSp>
        <p:nvCxnSpPr>
          <p:cNvPr id="565" name="Google Shape;565;p47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47"/>
          <p:cNvSpPr txBox="1"/>
          <p:nvPr/>
        </p:nvSpPr>
        <p:spPr>
          <a:xfrm>
            <a:off x="463925" y="1243750"/>
            <a:ext cx="77718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Logistic regression model after removing multicollinear values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67" name="Google Shape;5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850" y="1818850"/>
            <a:ext cx="5549100" cy="3203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8" name="Google Shape;568;p47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ctrTitle"/>
          </p:nvPr>
        </p:nvSpPr>
        <p:spPr>
          <a:xfrm flipH="1">
            <a:off x="749125" y="500825"/>
            <a:ext cx="4952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  <p:cxnSp>
        <p:nvCxnSpPr>
          <p:cNvPr id="139" name="Google Shape;139;p19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9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300" y="1272350"/>
            <a:ext cx="6591459" cy="3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8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(Logistic Regression)</a:t>
            </a:r>
            <a:endParaRPr/>
          </a:p>
        </p:txBody>
      </p:sp>
      <p:cxnSp>
        <p:nvCxnSpPr>
          <p:cNvPr id="574" name="Google Shape;574;p48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5" name="Google Shape;5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700" y="1937950"/>
            <a:ext cx="6874625" cy="22250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6" name="Google Shape;576;p48"/>
          <p:cNvSpPr txBox="1"/>
          <p:nvPr/>
        </p:nvSpPr>
        <p:spPr>
          <a:xfrm>
            <a:off x="463925" y="1243750"/>
            <a:ext cx="77718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Final logistic regression model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7" name="Google Shape;577;p48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9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(Logistic Regression)</a:t>
            </a:r>
            <a:endParaRPr/>
          </a:p>
        </p:txBody>
      </p:sp>
      <p:cxnSp>
        <p:nvCxnSpPr>
          <p:cNvPr id="583" name="Google Shape;583;p49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49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5" name="Google Shape;585;p49"/>
          <p:cNvSpPr txBox="1"/>
          <p:nvPr/>
        </p:nvSpPr>
        <p:spPr>
          <a:xfrm>
            <a:off x="4337625" y="4552725"/>
            <a:ext cx="35616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 set accuracy: 63.2%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86" name="Google Shape;586;p49"/>
          <p:cNvPicPr preferRelativeResize="0"/>
          <p:nvPr/>
        </p:nvPicPr>
        <p:blipFill rotWithShape="1">
          <a:blip r:embed="rId3">
            <a:alphaModFix/>
          </a:blip>
          <a:srcRect l="-4160" t="1760" r="4159" b="-1760"/>
          <a:stretch/>
        </p:blipFill>
        <p:spPr>
          <a:xfrm>
            <a:off x="3372975" y="1347525"/>
            <a:ext cx="4888500" cy="32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9"/>
          <p:cNvSpPr/>
          <p:nvPr/>
        </p:nvSpPr>
        <p:spPr>
          <a:xfrm>
            <a:off x="571500" y="2196450"/>
            <a:ext cx="2398200" cy="75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Confusion matrix for test set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0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2.  SOLUTION 1 (Model Comparison)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3" name="Google Shape;593;p50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4" name="Google Shape;5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00" y="2256475"/>
            <a:ext cx="4009300" cy="25207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5" name="Google Shape;595;p50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96" name="Google Shape;5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00" y="1303725"/>
            <a:ext cx="4691975" cy="15186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7" name="Google Shape;597;p50"/>
          <p:cNvSpPr txBox="1"/>
          <p:nvPr/>
        </p:nvSpPr>
        <p:spPr>
          <a:xfrm>
            <a:off x="4599125" y="2954750"/>
            <a:ext cx="4148700" cy="1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Identified </a:t>
            </a:r>
            <a:r>
              <a:rPr lang="es" sz="16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Free Cash Flow Yield</a:t>
            </a: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as the most statistically significant variable in logistic regression and the most important variable in CART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-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CART’s prediction accuracy is </a:t>
            </a:r>
            <a:r>
              <a:rPr lang="es" sz="16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6.5%</a:t>
            </a: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higher than logistic regression’s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98" name="Google Shape;598;p50"/>
          <p:cNvSpPr/>
          <p:nvPr/>
        </p:nvSpPr>
        <p:spPr>
          <a:xfrm>
            <a:off x="847300" y="3044850"/>
            <a:ext cx="1154100" cy="15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0"/>
          <p:cNvSpPr/>
          <p:nvPr/>
        </p:nvSpPr>
        <p:spPr>
          <a:xfrm>
            <a:off x="4327375" y="2348075"/>
            <a:ext cx="4692000" cy="15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(Analysis)</a:t>
            </a:r>
            <a:endParaRPr/>
          </a:p>
        </p:txBody>
      </p:sp>
      <p:cxnSp>
        <p:nvCxnSpPr>
          <p:cNvPr id="605" name="Google Shape;605;p51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6" name="Google Shape;606;p51"/>
          <p:cNvSpPr txBox="1"/>
          <p:nvPr/>
        </p:nvSpPr>
        <p:spPr>
          <a:xfrm>
            <a:off x="515950" y="1792775"/>
            <a:ext cx="44820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 3 factors to take into account: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AutoNum type="arabicPeriod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Free Cash Flow Yield 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AutoNum type="arabicPeriod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Operating Cash Flow Sales Ratio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AutoNum type="arabicPeriod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Return on Equity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07" name="Google Shape;6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750" y="892325"/>
            <a:ext cx="12192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51"/>
          <p:cNvGrpSpPr/>
          <p:nvPr/>
        </p:nvGrpSpPr>
        <p:grpSpPr>
          <a:xfrm>
            <a:off x="7236548" y="2657396"/>
            <a:ext cx="1054250" cy="1041527"/>
            <a:chOff x="-59869425" y="4102225"/>
            <a:chExt cx="319025" cy="315175"/>
          </a:xfrm>
        </p:grpSpPr>
        <p:sp>
          <p:nvSpPr>
            <p:cNvPr id="609" name="Google Shape;609;p51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3" name="Google Shape;6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874" y="2778699"/>
            <a:ext cx="1336950" cy="13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1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2.1 </a:t>
            </a:r>
            <a:r>
              <a:rPr lang="es">
                <a:solidFill>
                  <a:schemeClr val="dk2"/>
                </a:solidFill>
              </a:rPr>
              <a:t> Free Cash Flow Yield (FCFY)</a:t>
            </a:r>
            <a:endParaRPr/>
          </a:p>
        </p:txBody>
      </p:sp>
      <p:cxnSp>
        <p:nvCxnSpPr>
          <p:cNvPr id="620" name="Google Shape;620;p52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1" name="Google Shape;6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01" y="1611575"/>
            <a:ext cx="4228850" cy="27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2"/>
          <p:cNvSpPr txBox="1"/>
          <p:nvPr/>
        </p:nvSpPr>
        <p:spPr>
          <a:xfrm>
            <a:off x="4906175" y="2444725"/>
            <a:ext cx="39138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Char char="-"/>
            </a:pPr>
            <a:r>
              <a:rPr lang="e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 75% of Tech Stocks classified under 1 has FCFY above 0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3" name="Google Shape;623;p52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3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2.2 Operating Cash Flow Sales Ratio (OCFSR)</a:t>
            </a:r>
            <a:endParaRPr/>
          </a:p>
        </p:txBody>
      </p:sp>
      <p:cxnSp>
        <p:nvCxnSpPr>
          <p:cNvPr id="629" name="Google Shape;629;p53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0" name="Google Shape;6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25" y="1565425"/>
            <a:ext cx="4250426" cy="27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3"/>
          <p:cNvSpPr txBox="1"/>
          <p:nvPr/>
        </p:nvSpPr>
        <p:spPr>
          <a:xfrm>
            <a:off x="4928800" y="2250800"/>
            <a:ext cx="3980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Char char="-"/>
            </a:pPr>
            <a:r>
              <a:rPr lang="e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 75% of Tech Stocks classified under 1 has OCFSR above 0.0678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2" name="Google Shape;632;p53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2.3 Return On Equity (ROE)</a:t>
            </a:r>
            <a:endParaRPr/>
          </a:p>
        </p:txBody>
      </p:sp>
      <p:cxnSp>
        <p:nvCxnSpPr>
          <p:cNvPr id="638" name="Google Shape;638;p5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9" name="Google Shape;6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25" y="1538700"/>
            <a:ext cx="4206550" cy="27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4"/>
          <p:cNvSpPr txBox="1"/>
          <p:nvPr/>
        </p:nvSpPr>
        <p:spPr>
          <a:xfrm>
            <a:off x="4906175" y="1682713"/>
            <a:ext cx="39669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Char char="-"/>
            </a:pPr>
            <a:r>
              <a:rPr lang="e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 1 are highly concentrated as compared to class 0 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5560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Char char="-"/>
            </a:pPr>
            <a:r>
              <a:rPr lang="e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50% of Class 1 stocks are concentrated slightly above the 0 mark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1" name="Google Shape;641;p54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35994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Utilisation of Auto Regressive Integrated Moving Average (ARIMA) to explore and analyse the volatility of the tech stock market.</a:t>
            </a:r>
            <a:endParaRPr/>
          </a:p>
        </p:txBody>
      </p:sp>
      <p:sp>
        <p:nvSpPr>
          <p:cNvPr id="647" name="Google Shape;647;p5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</a:t>
            </a:r>
            <a:endParaRPr/>
          </a:p>
        </p:txBody>
      </p:sp>
      <p:sp>
        <p:nvSpPr>
          <p:cNvPr id="648" name="Google Shape;648;p55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</a:t>
            </a:r>
            <a:endParaRPr/>
          </a:p>
        </p:txBody>
      </p:sp>
      <p:cxnSp>
        <p:nvCxnSpPr>
          <p:cNvPr id="654" name="Google Shape;654;p56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5" name="Google Shape;655;p56"/>
          <p:cNvGrpSpPr/>
          <p:nvPr/>
        </p:nvGrpSpPr>
        <p:grpSpPr>
          <a:xfrm>
            <a:off x="1019155" y="1820775"/>
            <a:ext cx="1095440" cy="1141825"/>
            <a:chOff x="1781155" y="1973175"/>
            <a:chExt cx="1095440" cy="1141825"/>
          </a:xfrm>
        </p:grpSpPr>
        <p:cxnSp>
          <p:nvCxnSpPr>
            <p:cNvPr id="656" name="Google Shape;656;p56"/>
            <p:cNvCxnSpPr>
              <a:stCxn id="657" idx="2"/>
              <a:endCxn id="658" idx="0"/>
            </p:cNvCxnSpPr>
            <p:nvPr/>
          </p:nvCxnSpPr>
          <p:spPr>
            <a:xfrm>
              <a:off x="2328822" y="2677900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59" name="Google Shape;659;p56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56"/>
          <p:cNvSpPr txBox="1">
            <a:spLocks noGrp="1"/>
          </p:cNvSpPr>
          <p:nvPr>
            <p:ph type="ctrTitle" idx="4294967295"/>
          </p:nvPr>
        </p:nvSpPr>
        <p:spPr>
          <a:xfrm>
            <a:off x="942972" y="296260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OVERVIEW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63" name="Google Shape;663;p56"/>
          <p:cNvSpPr txBox="1">
            <a:spLocks noGrp="1"/>
          </p:cNvSpPr>
          <p:nvPr>
            <p:ph type="ctrTitle" idx="4294967295"/>
          </p:nvPr>
        </p:nvSpPr>
        <p:spPr>
          <a:xfrm>
            <a:off x="2409372" y="311500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DATA CLEANING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64" name="Google Shape;664;p56"/>
          <p:cNvSpPr txBox="1">
            <a:spLocks noGrp="1"/>
          </p:cNvSpPr>
          <p:nvPr>
            <p:ph type="ctrTitle" idx="4294967295"/>
          </p:nvPr>
        </p:nvSpPr>
        <p:spPr>
          <a:xfrm>
            <a:off x="3809025" y="3115000"/>
            <a:ext cx="138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DATA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65" name="Google Shape;665;p56"/>
          <p:cNvSpPr txBox="1">
            <a:spLocks noGrp="1"/>
          </p:cNvSpPr>
          <p:nvPr>
            <p:ph type="ctrTitle" idx="4294967295"/>
          </p:nvPr>
        </p:nvSpPr>
        <p:spPr>
          <a:xfrm>
            <a:off x="5342172" y="303880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ARIMA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66" name="Google Shape;666;p56"/>
          <p:cNvSpPr txBox="1">
            <a:spLocks noGrp="1"/>
          </p:cNvSpPr>
          <p:nvPr>
            <p:ph type="ctrTitle" idx="4294967295"/>
          </p:nvPr>
        </p:nvSpPr>
        <p:spPr>
          <a:xfrm>
            <a:off x="6789972" y="303880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ANALYSIS</a:t>
            </a:r>
            <a:endParaRPr sz="1600">
              <a:solidFill>
                <a:srgbClr val="FFFFFF"/>
              </a:solidFill>
            </a:endParaRPr>
          </a:p>
        </p:txBody>
      </p:sp>
      <p:grpSp>
        <p:nvGrpSpPr>
          <p:cNvPr id="667" name="Google Shape;667;p56"/>
          <p:cNvGrpSpPr/>
          <p:nvPr/>
        </p:nvGrpSpPr>
        <p:grpSpPr>
          <a:xfrm>
            <a:off x="2475900" y="1820775"/>
            <a:ext cx="1095440" cy="1141900"/>
            <a:chOff x="1781155" y="1973175"/>
            <a:chExt cx="1095440" cy="1141900"/>
          </a:xfrm>
        </p:grpSpPr>
        <p:cxnSp>
          <p:nvCxnSpPr>
            <p:cNvPr id="668" name="Google Shape;668;p56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69" name="Google Shape;669;p56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56"/>
          <p:cNvGrpSpPr/>
          <p:nvPr/>
        </p:nvGrpSpPr>
        <p:grpSpPr>
          <a:xfrm>
            <a:off x="3923700" y="1820775"/>
            <a:ext cx="1095440" cy="1141900"/>
            <a:chOff x="1781155" y="1973175"/>
            <a:chExt cx="1095440" cy="1141900"/>
          </a:xfrm>
        </p:grpSpPr>
        <p:cxnSp>
          <p:nvCxnSpPr>
            <p:cNvPr id="674" name="Google Shape;674;p56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75" name="Google Shape;675;p56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6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56"/>
          <p:cNvGrpSpPr/>
          <p:nvPr/>
        </p:nvGrpSpPr>
        <p:grpSpPr>
          <a:xfrm>
            <a:off x="5371500" y="1820775"/>
            <a:ext cx="1095440" cy="1141900"/>
            <a:chOff x="1781155" y="1973175"/>
            <a:chExt cx="1095440" cy="1141900"/>
          </a:xfrm>
        </p:grpSpPr>
        <p:cxnSp>
          <p:nvCxnSpPr>
            <p:cNvPr id="680" name="Google Shape;680;p56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81" name="Google Shape;681;p56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6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56"/>
          <p:cNvGrpSpPr/>
          <p:nvPr/>
        </p:nvGrpSpPr>
        <p:grpSpPr>
          <a:xfrm>
            <a:off x="6819300" y="1820775"/>
            <a:ext cx="1095440" cy="1141900"/>
            <a:chOff x="1781155" y="1973175"/>
            <a:chExt cx="1095440" cy="1141900"/>
          </a:xfrm>
        </p:grpSpPr>
        <p:cxnSp>
          <p:nvCxnSpPr>
            <p:cNvPr id="686" name="Google Shape;686;p56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87" name="Google Shape;687;p56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6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56"/>
          <p:cNvGrpSpPr/>
          <p:nvPr/>
        </p:nvGrpSpPr>
        <p:grpSpPr>
          <a:xfrm>
            <a:off x="1401962" y="2119563"/>
            <a:ext cx="335807" cy="334919"/>
            <a:chOff x="-33646250" y="3586425"/>
            <a:chExt cx="293000" cy="292225"/>
          </a:xfrm>
        </p:grpSpPr>
        <p:sp>
          <p:nvSpPr>
            <p:cNvPr id="692" name="Google Shape;692;p56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6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56"/>
          <p:cNvGrpSpPr/>
          <p:nvPr/>
        </p:nvGrpSpPr>
        <p:grpSpPr>
          <a:xfrm>
            <a:off x="2886435" y="2110306"/>
            <a:ext cx="290592" cy="329595"/>
            <a:chOff x="-3383375" y="3611625"/>
            <a:chExt cx="258350" cy="293025"/>
          </a:xfrm>
        </p:grpSpPr>
        <p:sp>
          <p:nvSpPr>
            <p:cNvPr id="695" name="Google Shape;695;p56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6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6"/>
          <p:cNvGrpSpPr/>
          <p:nvPr/>
        </p:nvGrpSpPr>
        <p:grpSpPr>
          <a:xfrm>
            <a:off x="4313473" y="2125228"/>
            <a:ext cx="341579" cy="341579"/>
            <a:chOff x="-9523700" y="3614000"/>
            <a:chExt cx="353675" cy="353675"/>
          </a:xfrm>
        </p:grpSpPr>
        <p:sp>
          <p:nvSpPr>
            <p:cNvPr id="698" name="Google Shape;698;p56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6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6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6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6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6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56"/>
          <p:cNvGrpSpPr/>
          <p:nvPr/>
        </p:nvGrpSpPr>
        <p:grpSpPr>
          <a:xfrm>
            <a:off x="5749250" y="2132752"/>
            <a:ext cx="347310" cy="327823"/>
            <a:chOff x="-1960150" y="3956600"/>
            <a:chExt cx="308775" cy="291450"/>
          </a:xfrm>
        </p:grpSpPr>
        <p:sp>
          <p:nvSpPr>
            <p:cNvPr id="708" name="Google Shape;708;p56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6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6"/>
          <p:cNvGrpSpPr/>
          <p:nvPr/>
        </p:nvGrpSpPr>
        <p:grpSpPr>
          <a:xfrm>
            <a:off x="7239590" y="2110752"/>
            <a:ext cx="278692" cy="331130"/>
            <a:chOff x="-48233050" y="3569725"/>
            <a:chExt cx="252050" cy="299475"/>
          </a:xfrm>
        </p:grpSpPr>
        <p:sp>
          <p:nvSpPr>
            <p:cNvPr id="711" name="Google Shape;711;p56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56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(Overview)</a:t>
            </a:r>
            <a:endParaRPr/>
          </a:p>
        </p:txBody>
      </p:sp>
      <p:cxnSp>
        <p:nvCxnSpPr>
          <p:cNvPr id="720" name="Google Shape;720;p57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1" name="Google Shape;721;p57"/>
          <p:cNvSpPr/>
          <p:nvPr/>
        </p:nvSpPr>
        <p:spPr>
          <a:xfrm>
            <a:off x="847300" y="1249225"/>
            <a:ext cx="5844000" cy="31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Dataset of Big 5 stocks along with NASDAQ</a:t>
            </a:r>
            <a:endParaRPr/>
          </a:p>
        </p:txBody>
      </p:sp>
      <p:sp>
        <p:nvSpPr>
          <p:cNvPr id="722" name="Google Shape;722;p57"/>
          <p:cNvSpPr txBox="1"/>
          <p:nvPr/>
        </p:nvSpPr>
        <p:spPr>
          <a:xfrm>
            <a:off x="515950" y="1792775"/>
            <a:ext cx="66438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Consists of daily stock prices from the start of NASDAQ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Low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Open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Close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Volume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23" name="Google Shape;723;p57"/>
          <p:cNvPicPr preferRelativeResize="0"/>
          <p:nvPr/>
        </p:nvPicPr>
        <p:blipFill rotWithShape="1">
          <a:blip r:embed="rId3">
            <a:alphaModFix/>
          </a:blip>
          <a:srcRect b="7278"/>
          <a:stretch/>
        </p:blipFill>
        <p:spPr>
          <a:xfrm>
            <a:off x="4499650" y="2207400"/>
            <a:ext cx="4495531" cy="264039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4" name="Google Shape;724;p57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s"/>
              <a:t>INTRODUCTION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4294967295"/>
          </p:nvPr>
        </p:nvSpPr>
        <p:spPr>
          <a:xfrm>
            <a:off x="5126250" y="1788900"/>
            <a:ext cx="19566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Overview of current investment decision-making process</a:t>
            </a:r>
            <a:endParaRPr sz="120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4294967295"/>
          </p:nvPr>
        </p:nvSpPr>
        <p:spPr>
          <a:xfrm>
            <a:off x="5141150" y="3552825"/>
            <a:ext cx="19566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To adopt a data-driven approach using data analytics tools</a:t>
            </a:r>
            <a:endParaRPr sz="1200"/>
          </a:p>
        </p:txBody>
      </p:sp>
      <p:sp>
        <p:nvSpPr>
          <p:cNvPr id="149" name="Google Shape;149;p20"/>
          <p:cNvSpPr txBox="1">
            <a:spLocks noGrp="1"/>
          </p:cNvSpPr>
          <p:nvPr>
            <p:ph type="ctrTitle" idx="4294967295"/>
          </p:nvPr>
        </p:nvSpPr>
        <p:spPr>
          <a:xfrm>
            <a:off x="1216129" y="2247225"/>
            <a:ext cx="20865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</a:rPr>
              <a:t>PROBLEM IDENTIFIED</a:t>
            </a:r>
            <a:endParaRPr sz="2000"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4294967295"/>
          </p:nvPr>
        </p:nvSpPr>
        <p:spPr>
          <a:xfrm>
            <a:off x="1216119" y="2694550"/>
            <a:ext cx="22110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Insufficiencies of the current current practices adopted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151" name="Google Shape;151;p20"/>
          <p:cNvSpPr txBox="1">
            <a:spLocks noGrp="1"/>
          </p:cNvSpPr>
          <p:nvPr>
            <p:ph type="ctrTitle" idx="4294967295"/>
          </p:nvPr>
        </p:nvSpPr>
        <p:spPr>
          <a:xfrm>
            <a:off x="3954450" y="1046325"/>
            <a:ext cx="32046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lt1"/>
                </a:solidFill>
              </a:rPr>
              <a:t>CURRENT INVESTMENT DECISION-MAKING PROCESS</a:t>
            </a:r>
            <a:endParaRPr sz="2000"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ctrTitle" idx="4294967295"/>
          </p:nvPr>
        </p:nvSpPr>
        <p:spPr>
          <a:xfrm>
            <a:off x="5141200" y="3137900"/>
            <a:ext cx="19566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</a:rPr>
              <a:t>OUR APPROACH</a:t>
            </a:r>
            <a:endParaRPr sz="2000"/>
          </a:p>
        </p:txBody>
      </p:sp>
      <p:grpSp>
        <p:nvGrpSpPr>
          <p:cNvPr id="153" name="Google Shape;153;p20"/>
          <p:cNvGrpSpPr/>
          <p:nvPr/>
        </p:nvGrpSpPr>
        <p:grpSpPr>
          <a:xfrm>
            <a:off x="3542350" y="3292377"/>
            <a:ext cx="3555214" cy="1103532"/>
            <a:chOff x="3636333" y="3431130"/>
            <a:chExt cx="3021343" cy="937819"/>
          </a:xfrm>
        </p:grpSpPr>
        <p:sp>
          <p:nvSpPr>
            <p:cNvPr id="154" name="Google Shape;154;p20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6" name="Google Shape;156;p20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20"/>
            <p:cNvSpPr/>
            <p:nvPr/>
          </p:nvSpPr>
          <p:spPr>
            <a:xfrm>
              <a:off x="3871413" y="3746358"/>
              <a:ext cx="327817" cy="307327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58" name="Google Shape;158;p20"/>
          <p:cNvGrpSpPr/>
          <p:nvPr/>
        </p:nvGrpSpPr>
        <p:grpSpPr>
          <a:xfrm>
            <a:off x="1224786" y="2400338"/>
            <a:ext cx="3789589" cy="1103532"/>
            <a:chOff x="1666788" y="2673044"/>
            <a:chExt cx="3220523" cy="937819"/>
          </a:xfrm>
        </p:grpSpPr>
        <p:sp>
          <p:nvSpPr>
            <p:cNvPr id="159" name="Google Shape;159;p20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1" name="Google Shape;161;p20"/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" name="Google Shape;162;p20"/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</p:grpSpPr>
          <p:sp>
            <p:nvSpPr>
              <p:cNvPr id="163" name="Google Shape;163;p20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0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0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" name="Google Shape;169;p20"/>
          <p:cNvGrpSpPr/>
          <p:nvPr/>
        </p:nvGrpSpPr>
        <p:grpSpPr>
          <a:xfrm>
            <a:off x="3534365" y="1505857"/>
            <a:ext cx="3547089" cy="1103532"/>
            <a:chOff x="3629547" y="1912884"/>
            <a:chExt cx="3014438" cy="937819"/>
          </a:xfrm>
        </p:grpSpPr>
        <p:sp>
          <p:nvSpPr>
            <p:cNvPr id="170" name="Google Shape;170;p20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2" name="Google Shape;172;p20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3" name="Google Shape;173;p20"/>
            <p:cNvGrpSpPr/>
            <p:nvPr/>
          </p:nvGrpSpPr>
          <p:grpSpPr>
            <a:xfrm>
              <a:off x="3871403" y="2217441"/>
              <a:ext cx="327823" cy="328695"/>
              <a:chOff x="-1333200" y="2770450"/>
              <a:chExt cx="291450" cy="292225"/>
            </a:xfrm>
          </p:grpSpPr>
          <p:sp>
            <p:nvSpPr>
              <p:cNvPr id="174" name="Google Shape;174;p20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5389" extrusionOk="0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0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76" name="Google Shape;176;p20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8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(Data Cleaning)</a:t>
            </a:r>
            <a:endParaRPr/>
          </a:p>
        </p:txBody>
      </p:sp>
      <p:cxnSp>
        <p:nvCxnSpPr>
          <p:cNvPr id="730" name="Google Shape;730;p58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58"/>
          <p:cNvSpPr txBox="1"/>
          <p:nvPr/>
        </p:nvSpPr>
        <p:spPr>
          <a:xfrm>
            <a:off x="515950" y="1285875"/>
            <a:ext cx="66438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NA Values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Created a column called average, which is average of open, close, high, low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Created another column called moving average, which is the rolling mean of the above column over 121 days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732" name="Google Shape;732;p58"/>
          <p:cNvGraphicFramePr/>
          <p:nvPr/>
        </p:nvGraphicFramePr>
        <p:xfrm>
          <a:off x="749100" y="319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{F594BBF6-A1F0-4F6B-862F-0FACE9FE2D01}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Open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Close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High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Low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Average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Moving Average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Open price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Close price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High price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Low price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(Open + Close + High + Low) / 4</a:t>
                      </a:r>
                      <a:endParaRPr sz="11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4 month average of “average”</a:t>
                      </a:r>
                      <a:endParaRPr sz="11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33" name="Google Shape;733;p58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(Data Exploration)</a:t>
            </a:r>
            <a:endParaRPr/>
          </a:p>
        </p:txBody>
      </p:sp>
      <p:cxnSp>
        <p:nvCxnSpPr>
          <p:cNvPr id="739" name="Google Shape;739;p59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0" name="Google Shape;740;p59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41" name="Google Shape;7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50" y="1323725"/>
            <a:ext cx="4302575" cy="27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100" y="1320113"/>
            <a:ext cx="4302575" cy="274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(Data Exploration)</a:t>
            </a:r>
            <a:endParaRPr/>
          </a:p>
        </p:txBody>
      </p:sp>
      <p:cxnSp>
        <p:nvCxnSpPr>
          <p:cNvPr id="748" name="Google Shape;748;p60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9" name="Google Shape;7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963" y="1217600"/>
            <a:ext cx="5932075" cy="3778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0" name="Google Shape;750;p60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1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(Data Exploration)</a:t>
            </a:r>
            <a:endParaRPr/>
          </a:p>
        </p:txBody>
      </p:sp>
      <p:cxnSp>
        <p:nvCxnSpPr>
          <p:cNvPr id="756" name="Google Shape;756;p61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7" name="Google Shape;7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175" y="1245900"/>
            <a:ext cx="5797650" cy="36930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8" name="Google Shape;758;p61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(Data Exploration)</a:t>
            </a:r>
            <a:endParaRPr/>
          </a:p>
        </p:txBody>
      </p:sp>
      <p:cxnSp>
        <p:nvCxnSpPr>
          <p:cNvPr id="764" name="Google Shape;764;p62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5" name="Google Shape;7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688" y="1231750"/>
            <a:ext cx="5996636" cy="3819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6" name="Google Shape;766;p62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3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(ARIMA)</a:t>
            </a:r>
            <a:endParaRPr/>
          </a:p>
        </p:txBody>
      </p:sp>
      <p:cxnSp>
        <p:nvCxnSpPr>
          <p:cNvPr id="772" name="Google Shape;772;p63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3" name="Google Shape;773;p63"/>
          <p:cNvGrpSpPr/>
          <p:nvPr/>
        </p:nvGrpSpPr>
        <p:grpSpPr>
          <a:xfrm>
            <a:off x="1261477" y="1529161"/>
            <a:ext cx="2085184" cy="2085184"/>
            <a:chOff x="1128075" y="1311550"/>
            <a:chExt cx="2363351" cy="2363351"/>
          </a:xfrm>
        </p:grpSpPr>
        <p:pic>
          <p:nvPicPr>
            <p:cNvPr id="774" name="Google Shape;774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8075" y="1311550"/>
              <a:ext cx="2363351" cy="2363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5" name="Google Shape;775;p63"/>
            <p:cNvSpPr/>
            <p:nvPr/>
          </p:nvSpPr>
          <p:spPr>
            <a:xfrm>
              <a:off x="1434025" y="2105025"/>
              <a:ext cx="2057400" cy="1104900"/>
            </a:xfrm>
            <a:custGeom>
              <a:avLst/>
              <a:gdLst/>
              <a:ahLst/>
              <a:cxnLst/>
              <a:rect l="l" t="t" r="r" b="b"/>
              <a:pathLst>
                <a:path w="82296" h="44196" extrusionOk="0">
                  <a:moveTo>
                    <a:pt x="0" y="44196"/>
                  </a:moveTo>
                  <a:cubicBezTo>
                    <a:pt x="4763" y="39624"/>
                    <a:pt x="20066" y="19558"/>
                    <a:pt x="28575" y="16764"/>
                  </a:cubicBezTo>
                  <a:cubicBezTo>
                    <a:pt x="37084" y="13970"/>
                    <a:pt x="42101" y="30226"/>
                    <a:pt x="51054" y="27432"/>
                  </a:cubicBezTo>
                  <a:cubicBezTo>
                    <a:pt x="60008" y="24638"/>
                    <a:pt x="77089" y="4572"/>
                    <a:pt x="82296" y="0"/>
                  </a:cubicBezTo>
                </a:path>
              </a:pathLst>
            </a:cu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76" name="Google Shape;776;p63"/>
          <p:cNvSpPr/>
          <p:nvPr/>
        </p:nvSpPr>
        <p:spPr>
          <a:xfrm>
            <a:off x="4152150" y="2114550"/>
            <a:ext cx="1276200" cy="91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7" name="Google Shape;77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775" y="1529163"/>
            <a:ext cx="2085175" cy="20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3"/>
          <p:cNvSpPr txBox="1"/>
          <p:nvPr/>
        </p:nvSpPr>
        <p:spPr>
          <a:xfrm>
            <a:off x="570150" y="3614350"/>
            <a:ext cx="3582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Fed rolling mean data to ARIMA</a:t>
            </a:r>
            <a:endParaRPr/>
          </a:p>
        </p:txBody>
      </p:sp>
      <p:sp>
        <p:nvSpPr>
          <p:cNvPr id="779" name="Google Shape;779;p63"/>
          <p:cNvSpPr txBox="1"/>
          <p:nvPr/>
        </p:nvSpPr>
        <p:spPr>
          <a:xfrm>
            <a:off x="5917075" y="3734350"/>
            <a:ext cx="26838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Used it to forecast 2 years worth of data</a:t>
            </a:r>
            <a:endParaRPr/>
          </a:p>
        </p:txBody>
      </p:sp>
      <p:sp>
        <p:nvSpPr>
          <p:cNvPr id="780" name="Google Shape;780;p63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4"/>
          <p:cNvSpPr txBox="1">
            <a:spLocks noGrp="1"/>
          </p:cNvSpPr>
          <p:nvPr>
            <p:ph type="ctrTitle"/>
          </p:nvPr>
        </p:nvSpPr>
        <p:spPr>
          <a:xfrm flipH="1">
            <a:off x="749100" y="-3257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(ARIMA)</a:t>
            </a:r>
            <a:endParaRPr/>
          </a:p>
        </p:txBody>
      </p:sp>
      <p:cxnSp>
        <p:nvCxnSpPr>
          <p:cNvPr id="786" name="Google Shape;786;p64"/>
          <p:cNvCxnSpPr/>
          <p:nvPr/>
        </p:nvCxnSpPr>
        <p:spPr>
          <a:xfrm rot="10800000" flipH="1">
            <a:off x="847300" y="6114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7" name="Google Shape;7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120" y="690225"/>
            <a:ext cx="3391821" cy="216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8" name="Google Shape;78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50" y="690227"/>
            <a:ext cx="3391821" cy="216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9" name="Google Shape;78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130" y="2850229"/>
            <a:ext cx="3391821" cy="216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0" name="Google Shape;79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50" y="2850225"/>
            <a:ext cx="3392015" cy="216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1" name="Google Shape;791;p64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5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(ARIMA)</a:t>
            </a:r>
            <a:endParaRPr/>
          </a:p>
        </p:txBody>
      </p:sp>
      <p:cxnSp>
        <p:nvCxnSpPr>
          <p:cNvPr id="797" name="Google Shape;797;p65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98" name="Google Shape;7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75" y="1219675"/>
            <a:ext cx="4239000" cy="27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9" name="Google Shape;79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063" y="1223825"/>
            <a:ext cx="4242857" cy="27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0" name="Google Shape;800;p65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6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(Analysis)</a:t>
            </a:r>
            <a:endParaRPr/>
          </a:p>
        </p:txBody>
      </p:sp>
      <p:cxnSp>
        <p:nvCxnSpPr>
          <p:cNvPr id="806" name="Google Shape;806;p66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66"/>
          <p:cNvSpPr txBox="1"/>
          <p:nvPr/>
        </p:nvSpPr>
        <p:spPr>
          <a:xfrm>
            <a:off x="515950" y="1356300"/>
            <a:ext cx="49671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Results look promising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Forecast values closely matches actual values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Actual values within error range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808" name="Google Shape;808;p66"/>
          <p:cNvGrpSpPr/>
          <p:nvPr/>
        </p:nvGrpSpPr>
        <p:grpSpPr>
          <a:xfrm>
            <a:off x="5689290" y="2209410"/>
            <a:ext cx="2719205" cy="2643118"/>
            <a:chOff x="5977750" y="2209325"/>
            <a:chExt cx="2430900" cy="2430900"/>
          </a:xfrm>
        </p:grpSpPr>
        <p:pic>
          <p:nvPicPr>
            <p:cNvPr id="809" name="Google Shape;809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7750" y="2209325"/>
              <a:ext cx="2430900" cy="2430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66"/>
            <p:cNvSpPr/>
            <p:nvPr/>
          </p:nvSpPr>
          <p:spPr>
            <a:xfrm>
              <a:off x="6201926" y="2559625"/>
              <a:ext cx="1518625" cy="1552750"/>
            </a:xfrm>
            <a:custGeom>
              <a:avLst/>
              <a:gdLst/>
              <a:ahLst/>
              <a:cxnLst/>
              <a:rect l="l" t="t" r="r" b="b"/>
              <a:pathLst>
                <a:path w="60745" h="62110" extrusionOk="0">
                  <a:moveTo>
                    <a:pt x="52011" y="0"/>
                  </a:moveTo>
                  <a:cubicBezTo>
                    <a:pt x="43358" y="6793"/>
                    <a:pt x="-1365" y="30408"/>
                    <a:pt x="91" y="40760"/>
                  </a:cubicBezTo>
                  <a:cubicBezTo>
                    <a:pt x="1547" y="51112"/>
                    <a:pt x="50636" y="58552"/>
                    <a:pt x="60745" y="6211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sp>
      </p:grpSp>
      <p:sp>
        <p:nvSpPr>
          <p:cNvPr id="811" name="Google Shape;811;p66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7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(Analysis)</a:t>
            </a:r>
            <a:endParaRPr/>
          </a:p>
        </p:txBody>
      </p:sp>
      <p:cxnSp>
        <p:nvCxnSpPr>
          <p:cNvPr id="817" name="Google Shape;817;p67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67"/>
          <p:cNvSpPr txBox="1"/>
          <p:nvPr/>
        </p:nvSpPr>
        <p:spPr>
          <a:xfrm>
            <a:off x="91450" y="1439025"/>
            <a:ext cx="44718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Limitations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Cannot predict day-to-day fluctuations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Stock price can drop due to other external factors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■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Facebook 2018 scandals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 stocks skyrocketed during the COVID-19 crisis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19" name="Google Shape;8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95" y="1818250"/>
            <a:ext cx="4626400" cy="3084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0" name="Google Shape;820;p67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Investment Decision-Making Process </a:t>
            </a:r>
            <a:endParaRPr dirty="0"/>
          </a:p>
        </p:txBody>
      </p:sp>
      <p:cxnSp>
        <p:nvCxnSpPr>
          <p:cNvPr id="184" name="Google Shape;184;p21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1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" name="Google Shape;151;p20">
            <a:extLst>
              <a:ext uri="{FF2B5EF4-FFF2-40B4-BE49-F238E27FC236}">
                <a16:creationId xmlns:a16="http://schemas.microsoft.com/office/drawing/2014/main" id="{9F061F52-A5C2-4F8E-9195-D1210F795AA0}"/>
              </a:ext>
            </a:extLst>
          </p:cNvPr>
          <p:cNvSpPr txBox="1">
            <a:spLocks/>
          </p:cNvSpPr>
          <p:nvPr/>
        </p:nvSpPr>
        <p:spPr>
          <a:xfrm>
            <a:off x="591817" y="1530225"/>
            <a:ext cx="3618847" cy="68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 lang="en-SG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BAB912C0-6E3E-4534-B6CF-758A9B1B0CE5}"/>
              </a:ext>
            </a:extLst>
          </p:cNvPr>
          <p:cNvSpPr/>
          <p:nvPr/>
        </p:nvSpPr>
        <p:spPr>
          <a:xfrm>
            <a:off x="4933335" y="1429688"/>
            <a:ext cx="3363364" cy="450731"/>
          </a:xfrm>
          <a:prstGeom prst="snip1Rect">
            <a:avLst>
              <a:gd name="adj" fmla="val 34506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quada One"/>
                <a:sym typeface="Squada One"/>
              </a:rPr>
              <a:t>Technical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quada One"/>
              </a:rPr>
              <a:t>Analysis</a:t>
            </a:r>
            <a:endParaRPr lang="en-SG" sz="2800" dirty="0">
              <a:solidFill>
                <a:schemeClr val="bg1">
                  <a:lumMod val="75000"/>
                </a:schemeClr>
              </a:solidFill>
              <a:latin typeface="Squada One"/>
            </a:endParaRPr>
          </a:p>
        </p:txBody>
      </p:sp>
      <p:pic>
        <p:nvPicPr>
          <p:cNvPr id="6" name="Google Shape;185;p21">
            <a:extLst>
              <a:ext uri="{FF2B5EF4-FFF2-40B4-BE49-F238E27FC236}">
                <a16:creationId xmlns:a16="http://schemas.microsoft.com/office/drawing/2014/main" id="{B5A4EAF7-257D-40CF-961B-00390B478D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2890" r="53809" b="3624"/>
          <a:stretch/>
        </p:blipFill>
        <p:spPr>
          <a:xfrm>
            <a:off x="986864" y="2042652"/>
            <a:ext cx="2828752" cy="283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Gold technical analysis: Risks skewed to the downside after failed breakout">
            <a:extLst>
              <a:ext uri="{FF2B5EF4-FFF2-40B4-BE49-F238E27FC236}">
                <a16:creationId xmlns:a16="http://schemas.microsoft.com/office/drawing/2014/main" id="{6F463CE7-FC0C-4D7B-922C-0DC6466F9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13" y="2138782"/>
            <a:ext cx="3200586" cy="163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86FA53B-F565-41CD-B7D2-75B910008749}"/>
              </a:ext>
            </a:extLst>
          </p:cNvPr>
          <p:cNvSpPr/>
          <p:nvPr/>
        </p:nvSpPr>
        <p:spPr>
          <a:xfrm>
            <a:off x="5080815" y="3825012"/>
            <a:ext cx="1010267" cy="737420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Moving Averages</a:t>
            </a:r>
            <a:endParaRPr lang="en-SG" sz="9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C9B1A5-EF93-4CCD-8A29-FAA3CF8424E9}"/>
              </a:ext>
            </a:extLst>
          </p:cNvPr>
          <p:cNvSpPr/>
          <p:nvPr/>
        </p:nvSpPr>
        <p:spPr>
          <a:xfrm>
            <a:off x="6246155" y="3825012"/>
            <a:ext cx="1010267" cy="737420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Charts &amp; patterns</a:t>
            </a:r>
            <a:endParaRPr lang="en-SG" sz="9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2A6389-05CD-4900-985E-DDCA9C2A5606}"/>
              </a:ext>
            </a:extLst>
          </p:cNvPr>
          <p:cNvSpPr/>
          <p:nvPr/>
        </p:nvSpPr>
        <p:spPr>
          <a:xfrm>
            <a:off x="7411495" y="3825012"/>
            <a:ext cx="1010267" cy="737420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Models &amp; statistics</a:t>
            </a:r>
            <a:endParaRPr lang="en-SG" sz="900" b="1" dirty="0"/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3BAF4030-15EA-45EC-917B-2D872F24F58E}"/>
              </a:ext>
            </a:extLst>
          </p:cNvPr>
          <p:cNvSpPr/>
          <p:nvPr/>
        </p:nvSpPr>
        <p:spPr>
          <a:xfrm>
            <a:off x="847301" y="1429688"/>
            <a:ext cx="3363364" cy="450731"/>
          </a:xfrm>
          <a:prstGeom prst="snip1Rect">
            <a:avLst>
              <a:gd name="adj" fmla="val 34506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quada One"/>
                <a:sym typeface="Squada One"/>
              </a:rPr>
              <a:t>Fundamental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quada One"/>
              </a:rPr>
              <a:t>Analysis</a:t>
            </a:r>
            <a:endParaRPr lang="en-SG" sz="2800" dirty="0">
              <a:solidFill>
                <a:schemeClr val="bg1">
                  <a:lumMod val="75000"/>
                </a:schemeClr>
              </a:solidFill>
              <a:latin typeface="Squada On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8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35994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What should White Rock do?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26" name="Google Shape;826;p68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sp>
        <p:nvSpPr>
          <p:cNvPr id="827" name="Google Shape;827;p68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9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cxnSp>
        <p:nvCxnSpPr>
          <p:cNvPr id="833" name="Google Shape;833;p69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4" name="Google Shape;834;p69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35" name="Google Shape;8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350" y="1259650"/>
            <a:ext cx="5122412" cy="3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0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cxnSp>
        <p:nvCxnSpPr>
          <p:cNvPr id="841" name="Google Shape;841;p70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2" name="Google Shape;8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99" y="1273750"/>
            <a:ext cx="4679299" cy="1877124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70"/>
          <p:cNvSpPr txBox="1"/>
          <p:nvPr/>
        </p:nvSpPr>
        <p:spPr>
          <a:xfrm>
            <a:off x="5513950" y="1767263"/>
            <a:ext cx="31716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Download AMD Historical Data from NASDAQ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44" name="Google Shape;844;p70"/>
          <p:cNvSpPr txBox="1"/>
          <p:nvPr/>
        </p:nvSpPr>
        <p:spPr>
          <a:xfrm>
            <a:off x="1675275" y="3581625"/>
            <a:ext cx="32742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Combine AMD Historical Data with csv file.</a:t>
            </a:r>
            <a:endParaRPr sz="21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45" name="Google Shape;8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473" y="3043436"/>
            <a:ext cx="1966452" cy="1966476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70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1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cxnSp>
        <p:nvCxnSpPr>
          <p:cNvPr id="852" name="Google Shape;852;p71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3" name="Google Shape;853;p71"/>
          <p:cNvPicPr preferRelativeResize="0"/>
          <p:nvPr/>
        </p:nvPicPr>
        <p:blipFill rotWithShape="1">
          <a:blip r:embed="rId3">
            <a:alphaModFix/>
          </a:blip>
          <a:srcRect t="8399"/>
          <a:stretch/>
        </p:blipFill>
        <p:spPr>
          <a:xfrm>
            <a:off x="434750" y="1631725"/>
            <a:ext cx="8274499" cy="33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71"/>
          <p:cNvPicPr preferRelativeResize="0"/>
          <p:nvPr/>
        </p:nvPicPr>
        <p:blipFill rotWithShape="1">
          <a:blip r:embed="rId4">
            <a:alphaModFix/>
          </a:blip>
          <a:srcRect t="8399"/>
          <a:stretch/>
        </p:blipFill>
        <p:spPr>
          <a:xfrm>
            <a:off x="450013" y="1631725"/>
            <a:ext cx="8243975" cy="33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1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cxnSp>
        <p:nvCxnSpPr>
          <p:cNvPr id="861" name="Google Shape;861;p72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2" name="Google Shape;862;p72"/>
          <p:cNvGrpSpPr/>
          <p:nvPr/>
        </p:nvGrpSpPr>
        <p:grpSpPr>
          <a:xfrm>
            <a:off x="426875" y="1352681"/>
            <a:ext cx="8394899" cy="3297243"/>
            <a:chOff x="426875" y="1352681"/>
            <a:chExt cx="8394899" cy="3297243"/>
          </a:xfrm>
        </p:grpSpPr>
        <p:pic>
          <p:nvPicPr>
            <p:cNvPr id="863" name="Google Shape;863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75" y="1352681"/>
              <a:ext cx="8394899" cy="3297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72"/>
            <p:cNvPicPr preferRelativeResize="0"/>
            <p:nvPr/>
          </p:nvPicPr>
          <p:blipFill rotWithShape="1">
            <a:blip r:embed="rId4">
              <a:alphaModFix/>
            </a:blip>
            <a:srcRect r="3836"/>
            <a:stretch/>
          </p:blipFill>
          <p:spPr>
            <a:xfrm>
              <a:off x="3896700" y="2837800"/>
              <a:ext cx="1719225" cy="1057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5" name="Google Shape;865;p72"/>
          <p:cNvSpPr/>
          <p:nvPr/>
        </p:nvSpPr>
        <p:spPr>
          <a:xfrm>
            <a:off x="359100" y="1312475"/>
            <a:ext cx="849300" cy="336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72"/>
          <p:cNvSpPr/>
          <p:nvPr/>
        </p:nvSpPr>
        <p:spPr>
          <a:xfrm>
            <a:off x="2160975" y="1312475"/>
            <a:ext cx="849300" cy="336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72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3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cxnSp>
        <p:nvCxnSpPr>
          <p:cNvPr id="873" name="Google Shape;873;p73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4" name="Google Shape;8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125" y="1311600"/>
            <a:ext cx="5673742" cy="36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73"/>
          <p:cNvSpPr txBox="1"/>
          <p:nvPr/>
        </p:nvSpPr>
        <p:spPr>
          <a:xfrm>
            <a:off x="2984200" y="2401925"/>
            <a:ext cx="1237200" cy="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76" name="Google Shape;876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2175" y="748271"/>
            <a:ext cx="1990800" cy="20541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7" name="Google Shape;877;p73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cxnSp>
        <p:nvCxnSpPr>
          <p:cNvPr id="883" name="Google Shape;883;p74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4" name="Google Shape;884;p74"/>
          <p:cNvSpPr txBox="1"/>
          <p:nvPr/>
        </p:nvSpPr>
        <p:spPr>
          <a:xfrm>
            <a:off x="2984200" y="2401925"/>
            <a:ext cx="1237200" cy="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74"/>
          <p:cNvSpPr txBox="1"/>
          <p:nvPr/>
        </p:nvSpPr>
        <p:spPr>
          <a:xfrm>
            <a:off x="654250" y="1656975"/>
            <a:ext cx="4257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AMD Q3-2020 Financial Reporting</a:t>
            </a:r>
            <a:endParaRPr sz="2100" b="1" u="sng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u="sng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86" name="Google Shape;8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00" y="1881000"/>
            <a:ext cx="3779317" cy="2376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7" name="Google Shape;887;p74"/>
          <p:cNvGraphicFramePr/>
          <p:nvPr/>
        </p:nvGraphicFramePr>
        <p:xfrm>
          <a:off x="524950" y="231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{F594BBF6-A1F0-4F6B-862F-0FACE9FE2D01}</a:tableStyleId>
              </a:tblPr>
              <a:tblGrid>
                <a:gridCol w="209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100" b="1">
                          <a:solidFill>
                            <a:schemeClr val="dk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Free cash flow yield 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100">
                          <a:solidFill>
                            <a:schemeClr val="dk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0.002975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100" b="1">
                          <a:solidFill>
                            <a:schemeClr val="dk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ROE 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100">
                          <a:solidFill>
                            <a:schemeClr val="dk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0.1165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100" b="1">
                          <a:solidFill>
                            <a:schemeClr val="dk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Operating Cash Flow to Sales Ratio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100">
                          <a:solidFill>
                            <a:schemeClr val="dk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0.12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88" name="Google Shape;888;p74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35994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What can White Rock consider in the future?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94" name="Google Shape;894;p7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 FUTURE CONSIDERATION</a:t>
            </a:r>
            <a:endParaRPr/>
          </a:p>
        </p:txBody>
      </p:sp>
      <p:sp>
        <p:nvSpPr>
          <p:cNvPr id="895" name="Google Shape;895;p75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6"/>
          <p:cNvSpPr txBox="1">
            <a:spLocks noGrp="1"/>
          </p:cNvSpPr>
          <p:nvPr>
            <p:ph type="ctrTitle"/>
          </p:nvPr>
        </p:nvSpPr>
        <p:spPr>
          <a:xfrm flipH="1">
            <a:off x="749225" y="500825"/>
            <a:ext cx="5830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 Future Consideration</a:t>
            </a:r>
            <a:endParaRPr/>
          </a:p>
        </p:txBody>
      </p:sp>
      <p:cxnSp>
        <p:nvCxnSpPr>
          <p:cNvPr id="901" name="Google Shape;901;p76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76"/>
          <p:cNvSpPr txBox="1"/>
          <p:nvPr/>
        </p:nvSpPr>
        <p:spPr>
          <a:xfrm>
            <a:off x="746763" y="3912450"/>
            <a:ext cx="1450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Text Mining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903" name="Google Shape;90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5" y="2355850"/>
            <a:ext cx="2517975" cy="14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962" y="1833100"/>
            <a:ext cx="2132067" cy="19378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5" name="Google Shape;905;p76"/>
          <p:cNvSpPr txBox="1"/>
          <p:nvPr/>
        </p:nvSpPr>
        <p:spPr>
          <a:xfrm>
            <a:off x="3505950" y="4001175"/>
            <a:ext cx="2132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Analysing Other Sectors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906" name="Google Shape;90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2978" y="1725429"/>
            <a:ext cx="2132100" cy="204552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7" name="Google Shape;907;p76"/>
          <p:cNvSpPr txBox="1"/>
          <p:nvPr/>
        </p:nvSpPr>
        <p:spPr>
          <a:xfrm>
            <a:off x="6753763" y="4029475"/>
            <a:ext cx="1450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Algorithmic Trading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8" name="Google Shape;908;p76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7"/>
          <p:cNvSpPr txBox="1">
            <a:spLocks noGrp="1"/>
          </p:cNvSpPr>
          <p:nvPr>
            <p:ph type="ctrTitle"/>
          </p:nvPr>
        </p:nvSpPr>
        <p:spPr>
          <a:xfrm flipH="1">
            <a:off x="749200" y="500825"/>
            <a:ext cx="69903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 Future Consideration (Text Mining)</a:t>
            </a:r>
            <a:endParaRPr/>
          </a:p>
        </p:txBody>
      </p:sp>
      <p:cxnSp>
        <p:nvCxnSpPr>
          <p:cNvPr id="914" name="Google Shape;914;p77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5" name="Google Shape;9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200" y="1171325"/>
            <a:ext cx="1916675" cy="19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0100" y="3117649"/>
            <a:ext cx="1867475" cy="18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7"/>
          <p:cNvSpPr txBox="1"/>
          <p:nvPr/>
        </p:nvSpPr>
        <p:spPr>
          <a:xfrm>
            <a:off x="327525" y="1479950"/>
            <a:ext cx="4731000" cy="3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News may affect stock price as well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○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eg. Wirecard Scandal, Facebook privacy issue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Discussion forums such as InvestingNote, SeekingAlpha may consist of first hand information from investors who has attended AGM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Text mining technologies can be employed to do web scraping</a:t>
            </a:r>
            <a:endParaRPr sz="17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8" name="Google Shape;918;p77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Investment Decision-Making Process </a:t>
            </a:r>
            <a:endParaRPr dirty="0"/>
          </a:p>
        </p:txBody>
      </p:sp>
      <p:cxnSp>
        <p:nvCxnSpPr>
          <p:cNvPr id="184" name="Google Shape;184;p21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1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" name="Google Shape;151;p20">
            <a:extLst>
              <a:ext uri="{FF2B5EF4-FFF2-40B4-BE49-F238E27FC236}">
                <a16:creationId xmlns:a16="http://schemas.microsoft.com/office/drawing/2014/main" id="{9F061F52-A5C2-4F8E-9195-D1210F795AA0}"/>
              </a:ext>
            </a:extLst>
          </p:cNvPr>
          <p:cNvSpPr txBox="1">
            <a:spLocks/>
          </p:cNvSpPr>
          <p:nvPr/>
        </p:nvSpPr>
        <p:spPr>
          <a:xfrm>
            <a:off x="591817" y="1530225"/>
            <a:ext cx="3618847" cy="68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 lang="en-SG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Google Shape;185;p21">
            <a:extLst>
              <a:ext uri="{FF2B5EF4-FFF2-40B4-BE49-F238E27FC236}">
                <a16:creationId xmlns:a16="http://schemas.microsoft.com/office/drawing/2014/main" id="{B5A4EAF7-257D-40CF-961B-00390B478D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2890" r="53809" b="3624"/>
          <a:stretch/>
        </p:blipFill>
        <p:spPr>
          <a:xfrm>
            <a:off x="2558205" y="1261750"/>
            <a:ext cx="4251863" cy="4133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335232F7-6495-4C6B-A2B5-5332EE4C6785}"/>
              </a:ext>
            </a:extLst>
          </p:cNvPr>
          <p:cNvSpPr/>
          <p:nvPr/>
        </p:nvSpPr>
        <p:spPr>
          <a:xfrm>
            <a:off x="1876091" y="2983613"/>
            <a:ext cx="5616090" cy="689407"/>
          </a:xfrm>
          <a:prstGeom prst="snip1Rect">
            <a:avLst>
              <a:gd name="adj" fmla="val 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Squada One"/>
                <a:sym typeface="Squada One"/>
              </a:rPr>
              <a:t>Fundamental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Squada One"/>
              </a:rPr>
              <a:t>Analysis</a:t>
            </a:r>
            <a:endParaRPr lang="en-SG" sz="4400" dirty="0">
              <a:solidFill>
                <a:schemeClr val="bg1">
                  <a:lumMod val="75000"/>
                </a:schemeClr>
              </a:solidFill>
              <a:latin typeface="Squada One"/>
            </a:endParaRPr>
          </a:p>
        </p:txBody>
      </p:sp>
    </p:spTree>
    <p:extLst>
      <p:ext uri="{BB962C8B-B14F-4D97-AF65-F5344CB8AC3E}">
        <p14:creationId xmlns:p14="http://schemas.microsoft.com/office/powerpoint/2010/main" val="1461283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8"/>
          <p:cNvSpPr txBox="1">
            <a:spLocks noGrp="1"/>
          </p:cNvSpPr>
          <p:nvPr>
            <p:ph type="ctrTitle"/>
          </p:nvPr>
        </p:nvSpPr>
        <p:spPr>
          <a:xfrm flipH="1">
            <a:off x="749225" y="500825"/>
            <a:ext cx="8284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 Future Consideration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(Analyse Other Sectors)</a:t>
            </a:r>
            <a:endParaRPr/>
          </a:p>
        </p:txBody>
      </p:sp>
      <p:cxnSp>
        <p:nvCxnSpPr>
          <p:cNvPr id="924" name="Google Shape;924;p78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5" name="Google Shape;925;p78"/>
          <p:cNvSpPr txBox="1"/>
          <p:nvPr/>
        </p:nvSpPr>
        <p:spPr>
          <a:xfrm>
            <a:off x="327525" y="1860950"/>
            <a:ext cx="4869300" cy="3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There is a need to consider the influence of external sectors on the identified sector (technology)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External sector’s supply and demand changes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Machine learning required for the analysis of trends not apparent to the naked eye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6" name="Google Shape;92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850" y="2721325"/>
            <a:ext cx="3642375" cy="238272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7" name="Google Shape;927;p78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9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009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 Future Consideration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(Algorithmic Trading)</a:t>
            </a:r>
            <a:endParaRPr/>
          </a:p>
        </p:txBody>
      </p:sp>
      <p:cxnSp>
        <p:nvCxnSpPr>
          <p:cNvPr id="933" name="Google Shape;933;p79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79"/>
          <p:cNvSpPr txBox="1"/>
          <p:nvPr/>
        </p:nvSpPr>
        <p:spPr>
          <a:xfrm>
            <a:off x="327525" y="1860950"/>
            <a:ext cx="4731000" cy="3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Analyse large amounts of data quickly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Automate decision-making process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rule-based trades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35" name="Google Shape;9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25" y="-2025"/>
            <a:ext cx="4085475" cy="5143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6" name="Google Shape;936;p79"/>
          <p:cNvSpPr/>
          <p:nvPr/>
        </p:nvSpPr>
        <p:spPr>
          <a:xfrm>
            <a:off x="8309675" y="72775"/>
            <a:ext cx="781500" cy="27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79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0"/>
          <p:cNvSpPr txBox="1"/>
          <p:nvPr/>
        </p:nvSpPr>
        <p:spPr>
          <a:xfrm>
            <a:off x="1855200" y="1521125"/>
            <a:ext cx="5433600" cy="18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2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sz="9200"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Current Investment Decision-Making Process</a:t>
            </a:r>
            <a:endParaRPr/>
          </a:p>
        </p:txBody>
      </p:sp>
      <p:cxnSp>
        <p:nvCxnSpPr>
          <p:cNvPr id="192" name="Google Shape;192;p22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22"/>
          <p:cNvGrpSpPr/>
          <p:nvPr/>
        </p:nvGrpSpPr>
        <p:grpSpPr>
          <a:xfrm>
            <a:off x="2177322" y="2653434"/>
            <a:ext cx="1277110" cy="680500"/>
            <a:chOff x="4662475" y="1976500"/>
            <a:chExt cx="68725" cy="36625"/>
          </a:xfrm>
        </p:grpSpPr>
        <p:sp>
          <p:nvSpPr>
            <p:cNvPr id="194" name="Google Shape;194;p22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2"/>
          <p:cNvGrpSpPr/>
          <p:nvPr/>
        </p:nvGrpSpPr>
        <p:grpSpPr>
          <a:xfrm>
            <a:off x="847307" y="2339976"/>
            <a:ext cx="1150859" cy="1162245"/>
            <a:chOff x="-59100700" y="1911950"/>
            <a:chExt cx="315875" cy="319000"/>
          </a:xfrm>
        </p:grpSpPr>
        <p:sp>
          <p:nvSpPr>
            <p:cNvPr id="198" name="Google Shape;198;p22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2"/>
          <p:cNvGrpSpPr/>
          <p:nvPr/>
        </p:nvGrpSpPr>
        <p:grpSpPr>
          <a:xfrm>
            <a:off x="3633571" y="2201750"/>
            <a:ext cx="518102" cy="501242"/>
            <a:chOff x="3270550" y="832575"/>
            <a:chExt cx="499375" cy="483125"/>
          </a:xfrm>
        </p:grpSpPr>
        <p:sp>
          <p:nvSpPr>
            <p:cNvPr id="209" name="Google Shape;209;p22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212" name="Google Shape;212;p22"/>
          <p:cNvSpPr/>
          <p:nvPr/>
        </p:nvSpPr>
        <p:spPr>
          <a:xfrm>
            <a:off x="4330837" y="2195407"/>
            <a:ext cx="520102" cy="513922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2"/>
          <p:cNvGrpSpPr/>
          <p:nvPr/>
        </p:nvGrpSpPr>
        <p:grpSpPr>
          <a:xfrm>
            <a:off x="3633571" y="2871094"/>
            <a:ext cx="511580" cy="516669"/>
            <a:chOff x="-64764500" y="2280550"/>
            <a:chExt cx="316650" cy="319800"/>
          </a:xfrm>
        </p:grpSpPr>
        <p:sp>
          <p:nvSpPr>
            <p:cNvPr id="214" name="Google Shape;214;p22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2"/>
          <p:cNvGrpSpPr/>
          <p:nvPr/>
        </p:nvGrpSpPr>
        <p:grpSpPr>
          <a:xfrm>
            <a:off x="4333836" y="2895910"/>
            <a:ext cx="514124" cy="467070"/>
            <a:chOff x="-62518200" y="2692475"/>
            <a:chExt cx="318225" cy="289100"/>
          </a:xfrm>
        </p:grpSpPr>
        <p:sp>
          <p:nvSpPr>
            <p:cNvPr id="217" name="Google Shape;217;p22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2"/>
          <p:cNvGrpSpPr/>
          <p:nvPr/>
        </p:nvGrpSpPr>
        <p:grpSpPr>
          <a:xfrm>
            <a:off x="5030097" y="2195309"/>
            <a:ext cx="511580" cy="514124"/>
            <a:chOff x="-62150375" y="2664925"/>
            <a:chExt cx="316650" cy="318225"/>
          </a:xfrm>
        </p:grpSpPr>
        <p:sp>
          <p:nvSpPr>
            <p:cNvPr id="220" name="Google Shape;220;p22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2"/>
          <p:cNvGrpSpPr/>
          <p:nvPr/>
        </p:nvGrpSpPr>
        <p:grpSpPr>
          <a:xfrm>
            <a:off x="5036614" y="2854160"/>
            <a:ext cx="550957" cy="550540"/>
            <a:chOff x="1413250" y="2680675"/>
            <a:chExt cx="297750" cy="297525"/>
          </a:xfrm>
        </p:grpSpPr>
        <p:sp>
          <p:nvSpPr>
            <p:cNvPr id="225" name="Google Shape;225;p22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5720822" y="2653434"/>
            <a:ext cx="1277110" cy="680500"/>
            <a:chOff x="4662475" y="1976500"/>
            <a:chExt cx="68725" cy="36625"/>
          </a:xfrm>
        </p:grpSpPr>
        <p:sp>
          <p:nvSpPr>
            <p:cNvPr id="230" name="Google Shape;230;p22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7075" y="2047475"/>
            <a:ext cx="1454749" cy="14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/>
          <p:nvPr/>
        </p:nvSpPr>
        <p:spPr>
          <a:xfrm>
            <a:off x="516820" y="3627825"/>
            <a:ext cx="1883698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Select a potential stock</a:t>
            </a:r>
            <a:endParaRPr b="1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3633575" y="3627825"/>
            <a:ext cx="20871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Calculate Ratios/ Financial Statement Analysis</a:t>
            </a:r>
            <a:endParaRPr b="1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7510600" y="3627825"/>
            <a:ext cx="7206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Invest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C9779B4-5CF3-433C-9371-55D95F08D1BD}"/>
              </a:ext>
            </a:extLst>
          </p:cNvPr>
          <p:cNvGrpSpPr/>
          <p:nvPr/>
        </p:nvGrpSpPr>
        <p:grpSpPr>
          <a:xfrm>
            <a:off x="2024145" y="1673670"/>
            <a:ext cx="5389909" cy="1579877"/>
            <a:chOff x="516820" y="2047475"/>
            <a:chExt cx="8115004" cy="2378650"/>
          </a:xfrm>
        </p:grpSpPr>
        <p:grpSp>
          <p:nvGrpSpPr>
            <p:cNvPr id="106" name="Google Shape;193;p22">
              <a:extLst>
                <a:ext uri="{FF2B5EF4-FFF2-40B4-BE49-F238E27FC236}">
                  <a16:creationId xmlns:a16="http://schemas.microsoft.com/office/drawing/2014/main" id="{61F8A572-989D-4C8B-98D4-51298B7C6D59}"/>
                </a:ext>
              </a:extLst>
            </p:cNvPr>
            <p:cNvGrpSpPr/>
            <p:nvPr/>
          </p:nvGrpSpPr>
          <p:grpSpPr>
            <a:xfrm>
              <a:off x="2177322" y="2653434"/>
              <a:ext cx="1277110" cy="680500"/>
              <a:chOff x="4662475" y="1976500"/>
              <a:chExt cx="68725" cy="36625"/>
            </a:xfrm>
          </p:grpSpPr>
          <p:sp>
            <p:nvSpPr>
              <p:cNvPr id="107" name="Google Shape;194;p22">
                <a:extLst>
                  <a:ext uri="{FF2B5EF4-FFF2-40B4-BE49-F238E27FC236}">
                    <a16:creationId xmlns:a16="http://schemas.microsoft.com/office/drawing/2014/main" id="{ACE6EC39-C2D6-4BF6-BA03-A38F991A93DF}"/>
                  </a:ext>
                </a:extLst>
              </p:cNvPr>
              <p:cNvSpPr/>
              <p:nvPr/>
            </p:nvSpPr>
            <p:spPr>
              <a:xfrm>
                <a:off x="4690800" y="1976500"/>
                <a:ext cx="4040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465" extrusionOk="0">
                    <a:moveTo>
                      <a:pt x="887" y="0"/>
                    </a:moveTo>
                    <a:lnTo>
                      <a:pt x="692" y="188"/>
                    </a:lnTo>
                    <a:lnTo>
                      <a:pt x="1104" y="599"/>
                    </a:lnTo>
                    <a:lnTo>
                      <a:pt x="0" y="599"/>
                    </a:lnTo>
                    <a:lnTo>
                      <a:pt x="0" y="866"/>
                    </a:lnTo>
                    <a:lnTo>
                      <a:pt x="1104" y="866"/>
                    </a:lnTo>
                    <a:lnTo>
                      <a:pt x="692" y="1269"/>
                    </a:lnTo>
                    <a:lnTo>
                      <a:pt x="887" y="1464"/>
                    </a:lnTo>
                    <a:lnTo>
                      <a:pt x="1616" y="729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08" name="Google Shape;195;p22">
                <a:extLst>
                  <a:ext uri="{FF2B5EF4-FFF2-40B4-BE49-F238E27FC236}">
                    <a16:creationId xmlns:a16="http://schemas.microsoft.com/office/drawing/2014/main" id="{2F343357-6405-486A-B6F3-F415EDEE4297}"/>
                  </a:ext>
                </a:extLst>
              </p:cNvPr>
              <p:cNvSpPr/>
              <p:nvPr/>
            </p:nvSpPr>
            <p:spPr>
              <a:xfrm>
                <a:off x="4674375" y="1991450"/>
                <a:ext cx="106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68" extrusionOk="0">
                    <a:moveTo>
                      <a:pt x="1" y="1"/>
                    </a:moveTo>
                    <a:lnTo>
                      <a:pt x="1" y="268"/>
                    </a:lnTo>
                    <a:lnTo>
                      <a:pt x="426" y="268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09" name="Google Shape;196;p22">
                <a:extLst>
                  <a:ext uri="{FF2B5EF4-FFF2-40B4-BE49-F238E27FC236}">
                    <a16:creationId xmlns:a16="http://schemas.microsoft.com/office/drawing/2014/main" id="{C247049D-1AA0-4798-9443-0DDE3203171B}"/>
                  </a:ext>
                </a:extLst>
              </p:cNvPr>
              <p:cNvSpPr/>
              <p:nvPr/>
            </p:nvSpPr>
            <p:spPr>
              <a:xfrm>
                <a:off x="4662475" y="1991450"/>
                <a:ext cx="56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68" extrusionOk="0">
                    <a:moveTo>
                      <a:pt x="1" y="1"/>
                    </a:moveTo>
                    <a:lnTo>
                      <a:pt x="1" y="268"/>
                    </a:lnTo>
                    <a:lnTo>
                      <a:pt x="224" y="268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</p:grpSp>
        <p:grpSp>
          <p:nvGrpSpPr>
            <p:cNvPr id="110" name="Google Shape;197;p22">
              <a:extLst>
                <a:ext uri="{FF2B5EF4-FFF2-40B4-BE49-F238E27FC236}">
                  <a16:creationId xmlns:a16="http://schemas.microsoft.com/office/drawing/2014/main" id="{D5F6F161-38A2-4B8A-A4E6-CA810C3A87D0}"/>
                </a:ext>
              </a:extLst>
            </p:cNvPr>
            <p:cNvGrpSpPr/>
            <p:nvPr/>
          </p:nvGrpSpPr>
          <p:grpSpPr>
            <a:xfrm>
              <a:off x="847307" y="2339976"/>
              <a:ext cx="1150859" cy="1162245"/>
              <a:chOff x="-59100700" y="1911950"/>
              <a:chExt cx="315875" cy="319000"/>
            </a:xfrm>
          </p:grpSpPr>
          <p:sp>
            <p:nvSpPr>
              <p:cNvPr id="111" name="Google Shape;198;p22">
                <a:extLst>
                  <a:ext uri="{FF2B5EF4-FFF2-40B4-BE49-F238E27FC236}">
                    <a16:creationId xmlns:a16="http://schemas.microsoft.com/office/drawing/2014/main" id="{923071BF-A6A6-43BB-ACCD-451FCDBF066D}"/>
                  </a:ext>
                </a:extLst>
              </p:cNvPr>
              <p:cNvSpPr/>
              <p:nvPr/>
            </p:nvSpPr>
            <p:spPr>
              <a:xfrm>
                <a:off x="-59015625" y="1993850"/>
                <a:ext cx="205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189" y="1"/>
                    </a:moveTo>
                    <a:cubicBezTo>
                      <a:pt x="63" y="1"/>
                      <a:pt x="0" y="64"/>
                      <a:pt x="0" y="190"/>
                    </a:cubicBezTo>
                    <a:lnTo>
                      <a:pt x="0" y="631"/>
                    </a:lnTo>
                    <a:cubicBezTo>
                      <a:pt x="0" y="757"/>
                      <a:pt x="95" y="820"/>
                      <a:pt x="189" y="820"/>
                    </a:cubicBezTo>
                    <a:lnTo>
                      <a:pt x="630" y="820"/>
                    </a:lnTo>
                    <a:cubicBezTo>
                      <a:pt x="725" y="820"/>
                      <a:pt x="820" y="757"/>
                      <a:pt x="820" y="631"/>
                    </a:cubicBezTo>
                    <a:lnTo>
                      <a:pt x="820" y="190"/>
                    </a:lnTo>
                    <a:cubicBezTo>
                      <a:pt x="820" y="64"/>
                      <a:pt x="725" y="1"/>
                      <a:pt x="6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12" name="Google Shape;199;p22">
                <a:extLst>
                  <a:ext uri="{FF2B5EF4-FFF2-40B4-BE49-F238E27FC236}">
                    <a16:creationId xmlns:a16="http://schemas.microsoft.com/office/drawing/2014/main" id="{4ACE5BC1-AD8D-4229-9ADD-8EEC10F57267}"/>
                  </a:ext>
                </a:extLst>
              </p:cNvPr>
              <p:cNvSpPr/>
              <p:nvPr/>
            </p:nvSpPr>
            <p:spPr>
              <a:xfrm>
                <a:off x="-58954200" y="1993850"/>
                <a:ext cx="213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1" extrusionOk="0">
                    <a:moveTo>
                      <a:pt x="221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221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13" name="Google Shape;200;p22">
                <a:extLst>
                  <a:ext uri="{FF2B5EF4-FFF2-40B4-BE49-F238E27FC236}">
                    <a16:creationId xmlns:a16="http://schemas.microsoft.com/office/drawing/2014/main" id="{CFA96156-7F66-49CF-AF48-5D77ECDE9975}"/>
                  </a:ext>
                </a:extLst>
              </p:cNvPr>
              <p:cNvSpPr/>
              <p:nvPr/>
            </p:nvSpPr>
            <p:spPr>
              <a:xfrm>
                <a:off x="-58891975" y="1993850"/>
                <a:ext cx="213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1" extrusionOk="0">
                    <a:moveTo>
                      <a:pt x="190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190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14" name="Google Shape;201;p22">
                <a:extLst>
                  <a:ext uri="{FF2B5EF4-FFF2-40B4-BE49-F238E27FC236}">
                    <a16:creationId xmlns:a16="http://schemas.microsoft.com/office/drawing/2014/main" id="{D465D258-5174-45C7-86B3-8504D02FAF56}"/>
                  </a:ext>
                </a:extLst>
              </p:cNvPr>
              <p:cNvSpPr/>
              <p:nvPr/>
            </p:nvSpPr>
            <p:spPr>
              <a:xfrm>
                <a:off x="-59015625" y="2034825"/>
                <a:ext cx="20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51" extrusionOk="0">
                    <a:moveTo>
                      <a:pt x="189" y="0"/>
                    </a:moveTo>
                    <a:cubicBezTo>
                      <a:pt x="63" y="0"/>
                      <a:pt x="0" y="95"/>
                      <a:pt x="0" y="221"/>
                    </a:cubicBezTo>
                    <a:lnTo>
                      <a:pt x="0" y="630"/>
                    </a:lnTo>
                    <a:cubicBezTo>
                      <a:pt x="0" y="756"/>
                      <a:pt x="95" y="851"/>
                      <a:pt x="189" y="851"/>
                    </a:cubicBezTo>
                    <a:lnTo>
                      <a:pt x="630" y="851"/>
                    </a:lnTo>
                    <a:cubicBezTo>
                      <a:pt x="725" y="851"/>
                      <a:pt x="820" y="756"/>
                      <a:pt x="820" y="630"/>
                    </a:cubicBezTo>
                    <a:lnTo>
                      <a:pt x="820" y="221"/>
                    </a:lnTo>
                    <a:cubicBezTo>
                      <a:pt x="820" y="95"/>
                      <a:pt x="725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15" name="Google Shape;202;p22">
                <a:extLst>
                  <a:ext uri="{FF2B5EF4-FFF2-40B4-BE49-F238E27FC236}">
                    <a16:creationId xmlns:a16="http://schemas.microsoft.com/office/drawing/2014/main" id="{47716046-A9F7-4089-8ECD-8B0BC5ADF309}"/>
                  </a:ext>
                </a:extLst>
              </p:cNvPr>
              <p:cNvSpPr/>
              <p:nvPr/>
            </p:nvSpPr>
            <p:spPr>
              <a:xfrm>
                <a:off x="-58954200" y="2034825"/>
                <a:ext cx="213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1" extrusionOk="0">
                    <a:moveTo>
                      <a:pt x="221" y="0"/>
                    </a:moveTo>
                    <a:cubicBezTo>
                      <a:pt x="95" y="0"/>
                      <a:pt x="1" y="95"/>
                      <a:pt x="1" y="221"/>
                    </a:cubicBezTo>
                    <a:lnTo>
                      <a:pt x="1" y="630"/>
                    </a:lnTo>
                    <a:cubicBezTo>
                      <a:pt x="1" y="756"/>
                      <a:pt x="127" y="851"/>
                      <a:pt x="221" y="851"/>
                    </a:cubicBezTo>
                    <a:lnTo>
                      <a:pt x="631" y="851"/>
                    </a:lnTo>
                    <a:cubicBezTo>
                      <a:pt x="757" y="851"/>
                      <a:pt x="851" y="756"/>
                      <a:pt x="851" y="630"/>
                    </a:cubicBezTo>
                    <a:lnTo>
                      <a:pt x="851" y="221"/>
                    </a:lnTo>
                    <a:cubicBezTo>
                      <a:pt x="851" y="95"/>
                      <a:pt x="757" y="0"/>
                      <a:pt x="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16" name="Google Shape;203;p22">
                <a:extLst>
                  <a:ext uri="{FF2B5EF4-FFF2-40B4-BE49-F238E27FC236}">
                    <a16:creationId xmlns:a16="http://schemas.microsoft.com/office/drawing/2014/main" id="{9C0A154F-9B36-4875-BAF3-D743E1A7FE9A}"/>
                  </a:ext>
                </a:extLst>
              </p:cNvPr>
              <p:cNvSpPr/>
              <p:nvPr/>
            </p:nvSpPr>
            <p:spPr>
              <a:xfrm>
                <a:off x="-58891975" y="2034825"/>
                <a:ext cx="213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1" extrusionOk="0">
                    <a:moveTo>
                      <a:pt x="190" y="0"/>
                    </a:moveTo>
                    <a:cubicBezTo>
                      <a:pt x="95" y="0"/>
                      <a:pt x="1" y="95"/>
                      <a:pt x="1" y="221"/>
                    </a:cubicBezTo>
                    <a:lnTo>
                      <a:pt x="1" y="630"/>
                    </a:lnTo>
                    <a:cubicBezTo>
                      <a:pt x="1" y="756"/>
                      <a:pt x="127" y="851"/>
                      <a:pt x="190" y="851"/>
                    </a:cubicBezTo>
                    <a:lnTo>
                      <a:pt x="631" y="851"/>
                    </a:lnTo>
                    <a:cubicBezTo>
                      <a:pt x="757" y="851"/>
                      <a:pt x="851" y="756"/>
                      <a:pt x="851" y="630"/>
                    </a:cubicBezTo>
                    <a:lnTo>
                      <a:pt x="851" y="221"/>
                    </a:lnTo>
                    <a:cubicBezTo>
                      <a:pt x="851" y="95"/>
                      <a:pt x="757" y="0"/>
                      <a:pt x="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17" name="Google Shape;204;p22">
                <a:extLst>
                  <a:ext uri="{FF2B5EF4-FFF2-40B4-BE49-F238E27FC236}">
                    <a16:creationId xmlns:a16="http://schemas.microsoft.com/office/drawing/2014/main" id="{601E68B2-F5BE-4E16-97E2-CA03229904EC}"/>
                  </a:ext>
                </a:extLst>
              </p:cNvPr>
              <p:cNvSpPr/>
              <p:nvPr/>
            </p:nvSpPr>
            <p:spPr>
              <a:xfrm>
                <a:off x="-59015625" y="2076550"/>
                <a:ext cx="205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21" extrusionOk="0">
                    <a:moveTo>
                      <a:pt x="189" y="1"/>
                    </a:moveTo>
                    <a:cubicBezTo>
                      <a:pt x="63" y="1"/>
                      <a:pt x="0" y="64"/>
                      <a:pt x="0" y="190"/>
                    </a:cubicBezTo>
                    <a:lnTo>
                      <a:pt x="0" y="631"/>
                    </a:lnTo>
                    <a:cubicBezTo>
                      <a:pt x="0" y="757"/>
                      <a:pt x="95" y="820"/>
                      <a:pt x="189" y="820"/>
                    </a:cubicBezTo>
                    <a:lnTo>
                      <a:pt x="630" y="820"/>
                    </a:lnTo>
                    <a:cubicBezTo>
                      <a:pt x="725" y="820"/>
                      <a:pt x="820" y="757"/>
                      <a:pt x="820" y="631"/>
                    </a:cubicBezTo>
                    <a:lnTo>
                      <a:pt x="820" y="190"/>
                    </a:lnTo>
                    <a:cubicBezTo>
                      <a:pt x="820" y="64"/>
                      <a:pt x="725" y="1"/>
                      <a:pt x="6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18" name="Google Shape;205;p22">
                <a:extLst>
                  <a:ext uri="{FF2B5EF4-FFF2-40B4-BE49-F238E27FC236}">
                    <a16:creationId xmlns:a16="http://schemas.microsoft.com/office/drawing/2014/main" id="{CA69DCB0-48DA-4B0C-9145-62F016460284}"/>
                  </a:ext>
                </a:extLst>
              </p:cNvPr>
              <p:cNvSpPr/>
              <p:nvPr/>
            </p:nvSpPr>
            <p:spPr>
              <a:xfrm>
                <a:off x="-58954200" y="2076550"/>
                <a:ext cx="213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1" extrusionOk="0">
                    <a:moveTo>
                      <a:pt x="221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221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19" name="Google Shape;206;p22">
                <a:extLst>
                  <a:ext uri="{FF2B5EF4-FFF2-40B4-BE49-F238E27FC236}">
                    <a16:creationId xmlns:a16="http://schemas.microsoft.com/office/drawing/2014/main" id="{E4D65F7B-1A00-4FB9-B610-3B2137466756}"/>
                  </a:ext>
                </a:extLst>
              </p:cNvPr>
              <p:cNvSpPr/>
              <p:nvPr/>
            </p:nvSpPr>
            <p:spPr>
              <a:xfrm>
                <a:off x="-58891975" y="2076550"/>
                <a:ext cx="213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21" extrusionOk="0">
                    <a:moveTo>
                      <a:pt x="190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190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20" name="Google Shape;207;p22">
                <a:extLst>
                  <a:ext uri="{FF2B5EF4-FFF2-40B4-BE49-F238E27FC236}">
                    <a16:creationId xmlns:a16="http://schemas.microsoft.com/office/drawing/2014/main" id="{0031F56D-C8ED-4D5E-8B2E-2F9402524888}"/>
                  </a:ext>
                </a:extLst>
              </p:cNvPr>
              <p:cNvSpPr/>
              <p:nvPr/>
            </p:nvSpPr>
            <p:spPr>
              <a:xfrm>
                <a:off x="-59100700" y="1911950"/>
                <a:ext cx="315875" cy="3190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12760" extrusionOk="0">
                    <a:moveTo>
                      <a:pt x="9169" y="788"/>
                    </a:moveTo>
                    <a:lnTo>
                      <a:pt x="9169" y="1607"/>
                    </a:lnTo>
                    <a:lnTo>
                      <a:pt x="3403" y="1607"/>
                    </a:lnTo>
                    <a:lnTo>
                      <a:pt x="3403" y="788"/>
                    </a:lnTo>
                    <a:close/>
                    <a:moveTo>
                      <a:pt x="1734" y="9074"/>
                    </a:moveTo>
                    <a:lnTo>
                      <a:pt x="1734" y="11815"/>
                    </a:lnTo>
                    <a:lnTo>
                      <a:pt x="788" y="11815"/>
                    </a:lnTo>
                    <a:lnTo>
                      <a:pt x="788" y="9074"/>
                    </a:lnTo>
                    <a:close/>
                    <a:moveTo>
                      <a:pt x="5861" y="9074"/>
                    </a:moveTo>
                    <a:lnTo>
                      <a:pt x="5861" y="11815"/>
                    </a:lnTo>
                    <a:lnTo>
                      <a:pt x="4223" y="11815"/>
                    </a:lnTo>
                    <a:lnTo>
                      <a:pt x="4223" y="9074"/>
                    </a:lnTo>
                    <a:close/>
                    <a:moveTo>
                      <a:pt x="8350" y="9074"/>
                    </a:moveTo>
                    <a:lnTo>
                      <a:pt x="8350" y="11815"/>
                    </a:lnTo>
                    <a:lnTo>
                      <a:pt x="6711" y="11815"/>
                    </a:lnTo>
                    <a:lnTo>
                      <a:pt x="6711" y="9074"/>
                    </a:lnTo>
                    <a:close/>
                    <a:moveTo>
                      <a:pt x="10051" y="2458"/>
                    </a:moveTo>
                    <a:lnTo>
                      <a:pt x="10051" y="11815"/>
                    </a:lnTo>
                    <a:lnTo>
                      <a:pt x="9169" y="11815"/>
                    </a:lnTo>
                    <a:lnTo>
                      <a:pt x="9169" y="8664"/>
                    </a:lnTo>
                    <a:cubicBezTo>
                      <a:pt x="9169" y="8444"/>
                      <a:pt x="8980" y="8223"/>
                      <a:pt x="8791" y="8223"/>
                    </a:cubicBezTo>
                    <a:lnTo>
                      <a:pt x="3813" y="8223"/>
                    </a:lnTo>
                    <a:cubicBezTo>
                      <a:pt x="3592" y="8223"/>
                      <a:pt x="3435" y="8444"/>
                      <a:pt x="3435" y="8664"/>
                    </a:cubicBezTo>
                    <a:lnTo>
                      <a:pt x="3435" y="11815"/>
                    </a:lnTo>
                    <a:lnTo>
                      <a:pt x="2616" y="11815"/>
                    </a:lnTo>
                    <a:lnTo>
                      <a:pt x="2616" y="2458"/>
                    </a:lnTo>
                    <a:close/>
                    <a:moveTo>
                      <a:pt x="11815" y="9074"/>
                    </a:moveTo>
                    <a:lnTo>
                      <a:pt x="11815" y="11815"/>
                    </a:lnTo>
                    <a:lnTo>
                      <a:pt x="10839" y="11815"/>
                    </a:lnTo>
                    <a:lnTo>
                      <a:pt x="10839" y="9074"/>
                    </a:lnTo>
                    <a:close/>
                    <a:moveTo>
                      <a:pt x="2994" y="0"/>
                    </a:moveTo>
                    <a:cubicBezTo>
                      <a:pt x="2773" y="0"/>
                      <a:pt x="2616" y="190"/>
                      <a:pt x="2616" y="410"/>
                    </a:cubicBezTo>
                    <a:lnTo>
                      <a:pt x="2616" y="1670"/>
                    </a:lnTo>
                    <a:lnTo>
                      <a:pt x="2206" y="1670"/>
                    </a:lnTo>
                    <a:cubicBezTo>
                      <a:pt x="1986" y="1670"/>
                      <a:pt x="1765" y="1859"/>
                      <a:pt x="1765" y="2080"/>
                    </a:cubicBezTo>
                    <a:lnTo>
                      <a:pt x="1765" y="8318"/>
                    </a:lnTo>
                    <a:lnTo>
                      <a:pt x="410" y="8318"/>
                    </a:lnTo>
                    <a:cubicBezTo>
                      <a:pt x="158" y="8318"/>
                      <a:pt x="1" y="8507"/>
                      <a:pt x="1" y="8727"/>
                    </a:cubicBezTo>
                    <a:lnTo>
                      <a:pt x="1" y="12319"/>
                    </a:lnTo>
                    <a:cubicBezTo>
                      <a:pt x="1" y="12571"/>
                      <a:pt x="190" y="12760"/>
                      <a:pt x="410" y="12760"/>
                    </a:cubicBezTo>
                    <a:lnTo>
                      <a:pt x="12256" y="12760"/>
                    </a:lnTo>
                    <a:cubicBezTo>
                      <a:pt x="12477" y="12760"/>
                      <a:pt x="12634" y="12571"/>
                      <a:pt x="12634" y="12319"/>
                    </a:cubicBezTo>
                    <a:lnTo>
                      <a:pt x="12634" y="8664"/>
                    </a:lnTo>
                    <a:cubicBezTo>
                      <a:pt x="12634" y="8444"/>
                      <a:pt x="12445" y="8223"/>
                      <a:pt x="12225" y="8223"/>
                    </a:cubicBezTo>
                    <a:lnTo>
                      <a:pt x="10839" y="8223"/>
                    </a:lnTo>
                    <a:lnTo>
                      <a:pt x="10839" y="2017"/>
                    </a:lnTo>
                    <a:cubicBezTo>
                      <a:pt x="10839" y="1765"/>
                      <a:pt x="10650" y="1576"/>
                      <a:pt x="10429" y="1576"/>
                    </a:cubicBezTo>
                    <a:lnTo>
                      <a:pt x="10019" y="1576"/>
                    </a:lnTo>
                    <a:lnTo>
                      <a:pt x="10019" y="410"/>
                    </a:lnTo>
                    <a:cubicBezTo>
                      <a:pt x="10019" y="158"/>
                      <a:pt x="9799" y="0"/>
                      <a:pt x="96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</p:grpSp>
        <p:grpSp>
          <p:nvGrpSpPr>
            <p:cNvPr id="121" name="Google Shape;208;p22">
              <a:extLst>
                <a:ext uri="{FF2B5EF4-FFF2-40B4-BE49-F238E27FC236}">
                  <a16:creationId xmlns:a16="http://schemas.microsoft.com/office/drawing/2014/main" id="{5B1457F1-24C4-4712-A231-1350FCEC23D5}"/>
                </a:ext>
              </a:extLst>
            </p:cNvPr>
            <p:cNvGrpSpPr/>
            <p:nvPr/>
          </p:nvGrpSpPr>
          <p:grpSpPr>
            <a:xfrm>
              <a:off x="3633571" y="2201750"/>
              <a:ext cx="518102" cy="501242"/>
              <a:chOff x="3270550" y="832575"/>
              <a:chExt cx="499375" cy="483125"/>
            </a:xfrm>
          </p:grpSpPr>
          <p:sp>
            <p:nvSpPr>
              <p:cNvPr id="122" name="Google Shape;209;p22">
                <a:extLst>
                  <a:ext uri="{FF2B5EF4-FFF2-40B4-BE49-F238E27FC236}">
                    <a16:creationId xmlns:a16="http://schemas.microsoft.com/office/drawing/2014/main" id="{CA3ACBAF-0B10-467A-A505-297E22FF30C0}"/>
                  </a:ext>
                </a:extLst>
              </p:cNvPr>
              <p:cNvSpPr/>
              <p:nvPr/>
            </p:nvSpPr>
            <p:spPr>
              <a:xfrm>
                <a:off x="3270550" y="865975"/>
                <a:ext cx="46372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18549" h="17989" extrusionOk="0">
                    <a:moveTo>
                      <a:pt x="4823" y="1361"/>
                    </a:moveTo>
                    <a:lnTo>
                      <a:pt x="9177" y="8619"/>
                    </a:lnTo>
                    <a:cubicBezTo>
                      <a:pt x="9237" y="8716"/>
                      <a:pt x="9325" y="8794"/>
                      <a:pt x="9427" y="8843"/>
                    </a:cubicBezTo>
                    <a:lnTo>
                      <a:pt x="17136" y="12345"/>
                    </a:lnTo>
                    <a:cubicBezTo>
                      <a:pt x="15653" y="15102"/>
                      <a:pt x="12779" y="16856"/>
                      <a:pt x="9663" y="16856"/>
                    </a:cubicBezTo>
                    <a:cubicBezTo>
                      <a:pt x="4958" y="16856"/>
                      <a:pt x="1133" y="13031"/>
                      <a:pt x="1133" y="8326"/>
                    </a:cubicBezTo>
                    <a:cubicBezTo>
                      <a:pt x="1133" y="5573"/>
                      <a:pt x="2534" y="2952"/>
                      <a:pt x="4823" y="1361"/>
                    </a:cubicBezTo>
                    <a:close/>
                    <a:moveTo>
                      <a:pt x="5005" y="0"/>
                    </a:moveTo>
                    <a:cubicBezTo>
                      <a:pt x="4907" y="0"/>
                      <a:pt x="4807" y="26"/>
                      <a:pt x="4717" y="80"/>
                    </a:cubicBezTo>
                    <a:cubicBezTo>
                      <a:pt x="3313" y="926"/>
                      <a:pt x="2141" y="2106"/>
                      <a:pt x="1311" y="3516"/>
                    </a:cubicBezTo>
                    <a:cubicBezTo>
                      <a:pt x="453" y="4975"/>
                      <a:pt x="1" y="6636"/>
                      <a:pt x="1" y="8326"/>
                    </a:cubicBezTo>
                    <a:cubicBezTo>
                      <a:pt x="1" y="10896"/>
                      <a:pt x="1009" y="13321"/>
                      <a:pt x="2839" y="15150"/>
                    </a:cubicBezTo>
                    <a:cubicBezTo>
                      <a:pt x="4669" y="16980"/>
                      <a:pt x="7093" y="17989"/>
                      <a:pt x="9663" y="17989"/>
                    </a:cubicBezTo>
                    <a:cubicBezTo>
                      <a:pt x="13410" y="17989"/>
                      <a:pt x="16846" y="15757"/>
                      <a:pt x="18419" y="12306"/>
                    </a:cubicBezTo>
                    <a:cubicBezTo>
                      <a:pt x="18549" y="12022"/>
                      <a:pt x="18422" y="11687"/>
                      <a:pt x="18138" y="11557"/>
                    </a:cubicBezTo>
                    <a:lnTo>
                      <a:pt x="10058" y="7886"/>
                    </a:lnTo>
                    <a:lnTo>
                      <a:pt x="5493" y="277"/>
                    </a:lnTo>
                    <a:cubicBezTo>
                      <a:pt x="5387" y="99"/>
                      <a:pt x="5198" y="0"/>
                      <a:pt x="50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435D74"/>
                  </a:solidFill>
                </a:endParaRPr>
              </a:p>
            </p:txBody>
          </p:sp>
          <p:sp>
            <p:nvSpPr>
              <p:cNvPr id="123" name="Google Shape;210;p22">
                <a:extLst>
                  <a:ext uri="{FF2B5EF4-FFF2-40B4-BE49-F238E27FC236}">
                    <a16:creationId xmlns:a16="http://schemas.microsoft.com/office/drawing/2014/main" id="{480F1914-6472-46F7-8055-8FE95B931889}"/>
                  </a:ext>
                </a:extLst>
              </p:cNvPr>
              <p:cNvSpPr/>
              <p:nvPr/>
            </p:nvSpPr>
            <p:spPr>
              <a:xfrm>
                <a:off x="3562600" y="876075"/>
                <a:ext cx="207325" cy="241775"/>
              </a:xfrm>
              <a:custGeom>
                <a:avLst/>
                <a:gdLst/>
                <a:ahLst/>
                <a:cxnLst/>
                <a:rect l="l" t="t" r="r" b="b"/>
                <a:pathLst>
                  <a:path w="8293" h="9671" extrusionOk="0">
                    <a:moveTo>
                      <a:pt x="4204" y="1437"/>
                    </a:moveTo>
                    <a:cubicBezTo>
                      <a:pt x="5680" y="2826"/>
                      <a:pt x="6517" y="4764"/>
                      <a:pt x="6511" y="6790"/>
                    </a:cubicBezTo>
                    <a:cubicBezTo>
                      <a:pt x="6511" y="7300"/>
                      <a:pt x="6459" y="7811"/>
                      <a:pt x="6354" y="8309"/>
                    </a:cubicBezTo>
                    <a:lnTo>
                      <a:pt x="1468" y="6090"/>
                    </a:lnTo>
                    <a:lnTo>
                      <a:pt x="4204" y="1437"/>
                    </a:lnTo>
                    <a:close/>
                    <a:moveTo>
                      <a:pt x="4060" y="1"/>
                    </a:moveTo>
                    <a:cubicBezTo>
                      <a:pt x="3867" y="1"/>
                      <a:pt x="3677" y="99"/>
                      <a:pt x="3570" y="280"/>
                    </a:cubicBezTo>
                    <a:lnTo>
                      <a:pt x="173" y="6056"/>
                    </a:lnTo>
                    <a:cubicBezTo>
                      <a:pt x="1" y="6346"/>
                      <a:pt x="119" y="6721"/>
                      <a:pt x="427" y="6860"/>
                    </a:cubicBezTo>
                    <a:lnTo>
                      <a:pt x="6499" y="9622"/>
                    </a:lnTo>
                    <a:cubicBezTo>
                      <a:pt x="6574" y="9656"/>
                      <a:pt x="6653" y="9671"/>
                      <a:pt x="6734" y="9671"/>
                    </a:cubicBezTo>
                    <a:cubicBezTo>
                      <a:pt x="6982" y="9671"/>
                      <a:pt x="7202" y="9508"/>
                      <a:pt x="7275" y="9269"/>
                    </a:cubicBezTo>
                    <a:cubicBezTo>
                      <a:pt x="8292" y="5921"/>
                      <a:pt x="7157" y="2291"/>
                      <a:pt x="4409" y="123"/>
                    </a:cubicBezTo>
                    <a:cubicBezTo>
                      <a:pt x="4305" y="40"/>
                      <a:pt x="4182" y="1"/>
                      <a:pt x="40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435D74"/>
                  </a:solidFill>
                </a:endParaRPr>
              </a:p>
            </p:txBody>
          </p:sp>
          <p:sp>
            <p:nvSpPr>
              <p:cNvPr id="124" name="Google Shape;211;p22">
                <a:extLst>
                  <a:ext uri="{FF2B5EF4-FFF2-40B4-BE49-F238E27FC236}">
                    <a16:creationId xmlns:a16="http://schemas.microsoft.com/office/drawing/2014/main" id="{E004318A-750F-4596-ABC7-2417617B66E1}"/>
                  </a:ext>
                </a:extLst>
              </p:cNvPr>
              <p:cNvSpPr/>
              <p:nvPr/>
            </p:nvSpPr>
            <p:spPr>
              <a:xfrm>
                <a:off x="3443500" y="832575"/>
                <a:ext cx="187300" cy="1736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6945" extrusionOk="0">
                    <a:moveTo>
                      <a:pt x="3877" y="1133"/>
                    </a:moveTo>
                    <a:cubicBezTo>
                      <a:pt x="4588" y="1133"/>
                      <a:pt x="5300" y="1235"/>
                      <a:pt x="5991" y="1440"/>
                    </a:cubicBezTo>
                    <a:lnTo>
                      <a:pt x="3735" y="5269"/>
                    </a:lnTo>
                    <a:lnTo>
                      <a:pt x="1492" y="1528"/>
                    </a:lnTo>
                    <a:cubicBezTo>
                      <a:pt x="2264" y="1265"/>
                      <a:pt x="3070" y="1133"/>
                      <a:pt x="3877" y="1133"/>
                    </a:cubicBezTo>
                    <a:close/>
                    <a:moveTo>
                      <a:pt x="3877" y="0"/>
                    </a:moveTo>
                    <a:cubicBezTo>
                      <a:pt x="2702" y="0"/>
                      <a:pt x="1528" y="243"/>
                      <a:pt x="432" y="728"/>
                    </a:cubicBezTo>
                    <a:cubicBezTo>
                      <a:pt x="121" y="867"/>
                      <a:pt x="0" y="1244"/>
                      <a:pt x="175" y="1537"/>
                    </a:cubicBezTo>
                    <a:lnTo>
                      <a:pt x="3255" y="6670"/>
                    </a:lnTo>
                    <a:cubicBezTo>
                      <a:pt x="3358" y="6839"/>
                      <a:pt x="3542" y="6945"/>
                      <a:pt x="3741" y="6945"/>
                    </a:cubicBezTo>
                    <a:lnTo>
                      <a:pt x="3744" y="6945"/>
                    </a:lnTo>
                    <a:cubicBezTo>
                      <a:pt x="3943" y="6945"/>
                      <a:pt x="4128" y="6839"/>
                      <a:pt x="4230" y="6667"/>
                    </a:cubicBezTo>
                    <a:lnTo>
                      <a:pt x="7313" y="1419"/>
                    </a:lnTo>
                    <a:cubicBezTo>
                      <a:pt x="7491" y="1120"/>
                      <a:pt x="7358" y="737"/>
                      <a:pt x="7038" y="607"/>
                    </a:cubicBezTo>
                    <a:cubicBezTo>
                      <a:pt x="6023" y="202"/>
                      <a:pt x="4950" y="0"/>
                      <a:pt x="38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125" name="Google Shape;212;p22">
              <a:extLst>
                <a:ext uri="{FF2B5EF4-FFF2-40B4-BE49-F238E27FC236}">
                  <a16:creationId xmlns:a16="http://schemas.microsoft.com/office/drawing/2014/main" id="{AC83D411-A647-4EAA-B4BB-524C2A59FD3B}"/>
                </a:ext>
              </a:extLst>
            </p:cNvPr>
            <p:cNvSpPr/>
            <p:nvPr/>
          </p:nvSpPr>
          <p:spPr>
            <a:xfrm>
              <a:off x="4330837" y="2195407"/>
              <a:ext cx="520102" cy="513922"/>
            </a:xfrm>
            <a:custGeom>
              <a:avLst/>
              <a:gdLst/>
              <a:ahLst/>
              <a:cxnLst/>
              <a:rect l="l" t="t" r="r" b="b"/>
              <a:pathLst>
                <a:path w="12877" h="12724" extrusionOk="0">
                  <a:moveTo>
                    <a:pt x="10492" y="1603"/>
                  </a:moveTo>
                  <a:lnTo>
                    <a:pt x="10429" y="1855"/>
                  </a:lnTo>
                  <a:cubicBezTo>
                    <a:pt x="10429" y="1981"/>
                    <a:pt x="10492" y="2138"/>
                    <a:pt x="10555" y="2201"/>
                  </a:cubicBezTo>
                  <a:cubicBezTo>
                    <a:pt x="10649" y="2296"/>
                    <a:pt x="10807" y="2327"/>
                    <a:pt x="10901" y="2327"/>
                  </a:cubicBezTo>
                  <a:lnTo>
                    <a:pt x="11153" y="2296"/>
                  </a:lnTo>
                  <a:lnTo>
                    <a:pt x="10492" y="2957"/>
                  </a:lnTo>
                  <a:lnTo>
                    <a:pt x="9736" y="3083"/>
                  </a:lnTo>
                  <a:lnTo>
                    <a:pt x="9799" y="2296"/>
                  </a:lnTo>
                  <a:lnTo>
                    <a:pt x="10492" y="1603"/>
                  </a:lnTo>
                  <a:close/>
                  <a:moveTo>
                    <a:pt x="6270" y="6108"/>
                  </a:moveTo>
                  <a:cubicBezTo>
                    <a:pt x="6396" y="6108"/>
                    <a:pt x="6459" y="6139"/>
                    <a:pt x="6554" y="6234"/>
                  </a:cubicBezTo>
                  <a:cubicBezTo>
                    <a:pt x="6617" y="6265"/>
                    <a:pt x="6648" y="6391"/>
                    <a:pt x="6648" y="6486"/>
                  </a:cubicBezTo>
                  <a:cubicBezTo>
                    <a:pt x="6648" y="6738"/>
                    <a:pt x="6459" y="6927"/>
                    <a:pt x="6270" y="6927"/>
                  </a:cubicBezTo>
                  <a:cubicBezTo>
                    <a:pt x="6081" y="6927"/>
                    <a:pt x="5861" y="6738"/>
                    <a:pt x="5861" y="6486"/>
                  </a:cubicBezTo>
                  <a:cubicBezTo>
                    <a:pt x="5861" y="6265"/>
                    <a:pt x="6081" y="6108"/>
                    <a:pt x="6270" y="6108"/>
                  </a:cubicBezTo>
                  <a:close/>
                  <a:moveTo>
                    <a:pt x="6176" y="4375"/>
                  </a:moveTo>
                  <a:cubicBezTo>
                    <a:pt x="6617" y="4375"/>
                    <a:pt x="7026" y="4501"/>
                    <a:pt x="7341" y="4722"/>
                  </a:cubicBezTo>
                  <a:lnTo>
                    <a:pt x="6743" y="5320"/>
                  </a:lnTo>
                  <a:cubicBezTo>
                    <a:pt x="6617" y="5289"/>
                    <a:pt x="6428" y="5226"/>
                    <a:pt x="6239" y="5226"/>
                  </a:cubicBezTo>
                  <a:cubicBezTo>
                    <a:pt x="5546" y="5226"/>
                    <a:pt x="5010" y="5793"/>
                    <a:pt x="5010" y="6454"/>
                  </a:cubicBezTo>
                  <a:cubicBezTo>
                    <a:pt x="5010" y="7116"/>
                    <a:pt x="5546" y="7715"/>
                    <a:pt x="6239" y="7715"/>
                  </a:cubicBezTo>
                  <a:cubicBezTo>
                    <a:pt x="6900" y="7715"/>
                    <a:pt x="7467" y="7147"/>
                    <a:pt x="7467" y="6454"/>
                  </a:cubicBezTo>
                  <a:cubicBezTo>
                    <a:pt x="7467" y="6265"/>
                    <a:pt x="7404" y="6108"/>
                    <a:pt x="7341" y="5887"/>
                  </a:cubicBezTo>
                  <a:lnTo>
                    <a:pt x="7908" y="5320"/>
                  </a:lnTo>
                  <a:cubicBezTo>
                    <a:pt x="8160" y="5635"/>
                    <a:pt x="8286" y="6013"/>
                    <a:pt x="8286" y="6454"/>
                  </a:cubicBezTo>
                  <a:cubicBezTo>
                    <a:pt x="8286" y="7588"/>
                    <a:pt x="7341" y="8534"/>
                    <a:pt x="6176" y="8534"/>
                  </a:cubicBezTo>
                  <a:cubicBezTo>
                    <a:pt x="5041" y="8534"/>
                    <a:pt x="4096" y="7588"/>
                    <a:pt x="4096" y="6454"/>
                  </a:cubicBezTo>
                  <a:cubicBezTo>
                    <a:pt x="4096" y="5320"/>
                    <a:pt x="5041" y="4375"/>
                    <a:pt x="6176" y="4375"/>
                  </a:cubicBezTo>
                  <a:close/>
                  <a:moveTo>
                    <a:pt x="6239" y="2800"/>
                  </a:moveTo>
                  <a:cubicBezTo>
                    <a:pt x="7089" y="2800"/>
                    <a:pt x="7908" y="3115"/>
                    <a:pt x="8539" y="3619"/>
                  </a:cubicBezTo>
                  <a:lnTo>
                    <a:pt x="7971" y="4217"/>
                  </a:lnTo>
                  <a:cubicBezTo>
                    <a:pt x="7499" y="3839"/>
                    <a:pt x="6869" y="3619"/>
                    <a:pt x="6239" y="3619"/>
                  </a:cubicBezTo>
                  <a:cubicBezTo>
                    <a:pt x="4600" y="3619"/>
                    <a:pt x="3309" y="4911"/>
                    <a:pt x="3309" y="6486"/>
                  </a:cubicBezTo>
                  <a:cubicBezTo>
                    <a:pt x="3309" y="8124"/>
                    <a:pt x="4632" y="9416"/>
                    <a:pt x="6239" y="9416"/>
                  </a:cubicBezTo>
                  <a:cubicBezTo>
                    <a:pt x="7845" y="9416"/>
                    <a:pt x="9137" y="8124"/>
                    <a:pt x="9137" y="6486"/>
                  </a:cubicBezTo>
                  <a:cubicBezTo>
                    <a:pt x="9137" y="5856"/>
                    <a:pt x="8948" y="5226"/>
                    <a:pt x="8539" y="4753"/>
                  </a:cubicBezTo>
                  <a:lnTo>
                    <a:pt x="9137" y="4154"/>
                  </a:lnTo>
                  <a:cubicBezTo>
                    <a:pt x="9641" y="4816"/>
                    <a:pt x="9956" y="5604"/>
                    <a:pt x="9956" y="6486"/>
                  </a:cubicBezTo>
                  <a:cubicBezTo>
                    <a:pt x="9956" y="8534"/>
                    <a:pt x="8318" y="10235"/>
                    <a:pt x="6239" y="10235"/>
                  </a:cubicBezTo>
                  <a:cubicBezTo>
                    <a:pt x="4191" y="10235"/>
                    <a:pt x="2490" y="8597"/>
                    <a:pt x="2490" y="6486"/>
                  </a:cubicBezTo>
                  <a:cubicBezTo>
                    <a:pt x="2490" y="4438"/>
                    <a:pt x="4128" y="2800"/>
                    <a:pt x="6239" y="2800"/>
                  </a:cubicBezTo>
                  <a:close/>
                  <a:moveTo>
                    <a:pt x="6270" y="1130"/>
                  </a:moveTo>
                  <a:cubicBezTo>
                    <a:pt x="7247" y="1130"/>
                    <a:pt x="8223" y="1414"/>
                    <a:pt x="9074" y="1918"/>
                  </a:cubicBezTo>
                  <a:cubicBezTo>
                    <a:pt x="9074" y="1949"/>
                    <a:pt x="9011" y="2012"/>
                    <a:pt x="9011" y="2044"/>
                  </a:cubicBezTo>
                  <a:lnTo>
                    <a:pt x="8917" y="2831"/>
                  </a:lnTo>
                  <a:cubicBezTo>
                    <a:pt x="8160" y="2296"/>
                    <a:pt x="7247" y="1981"/>
                    <a:pt x="6270" y="1981"/>
                  </a:cubicBezTo>
                  <a:cubicBezTo>
                    <a:pt x="3750" y="1981"/>
                    <a:pt x="1733" y="4028"/>
                    <a:pt x="1733" y="6486"/>
                  </a:cubicBezTo>
                  <a:cubicBezTo>
                    <a:pt x="1733" y="9006"/>
                    <a:pt x="3781" y="11054"/>
                    <a:pt x="6270" y="11054"/>
                  </a:cubicBezTo>
                  <a:cubicBezTo>
                    <a:pt x="8759" y="11054"/>
                    <a:pt x="10807" y="9006"/>
                    <a:pt x="10807" y="6486"/>
                  </a:cubicBezTo>
                  <a:cubicBezTo>
                    <a:pt x="10807" y="5509"/>
                    <a:pt x="10492" y="4596"/>
                    <a:pt x="9925" y="3871"/>
                  </a:cubicBezTo>
                  <a:lnTo>
                    <a:pt x="10712" y="3745"/>
                  </a:lnTo>
                  <a:cubicBezTo>
                    <a:pt x="10744" y="3745"/>
                    <a:pt x="10807" y="3745"/>
                    <a:pt x="10838" y="3713"/>
                  </a:cubicBezTo>
                  <a:cubicBezTo>
                    <a:pt x="11342" y="4533"/>
                    <a:pt x="11626" y="5478"/>
                    <a:pt x="11626" y="6486"/>
                  </a:cubicBezTo>
                  <a:cubicBezTo>
                    <a:pt x="11626" y="9447"/>
                    <a:pt x="9232" y="11873"/>
                    <a:pt x="6270" y="11873"/>
                  </a:cubicBezTo>
                  <a:cubicBezTo>
                    <a:pt x="3309" y="11873"/>
                    <a:pt x="914" y="9479"/>
                    <a:pt x="914" y="6486"/>
                  </a:cubicBezTo>
                  <a:cubicBezTo>
                    <a:pt x="914" y="3524"/>
                    <a:pt x="3309" y="1130"/>
                    <a:pt x="6270" y="1130"/>
                  </a:cubicBezTo>
                  <a:close/>
                  <a:moveTo>
                    <a:pt x="11030" y="0"/>
                  </a:moveTo>
                  <a:cubicBezTo>
                    <a:pt x="10930" y="0"/>
                    <a:pt x="10829" y="37"/>
                    <a:pt x="10744" y="122"/>
                  </a:cubicBezTo>
                  <a:lnTo>
                    <a:pt x="9610" y="1256"/>
                  </a:lnTo>
                  <a:cubicBezTo>
                    <a:pt x="8602" y="594"/>
                    <a:pt x="7467" y="279"/>
                    <a:pt x="6239" y="279"/>
                  </a:cubicBezTo>
                  <a:cubicBezTo>
                    <a:pt x="2805" y="279"/>
                    <a:pt x="1" y="3020"/>
                    <a:pt x="1" y="6486"/>
                  </a:cubicBezTo>
                  <a:cubicBezTo>
                    <a:pt x="1" y="9920"/>
                    <a:pt x="2773" y="12724"/>
                    <a:pt x="6239" y="12724"/>
                  </a:cubicBezTo>
                  <a:cubicBezTo>
                    <a:pt x="9641" y="12724"/>
                    <a:pt x="12445" y="9951"/>
                    <a:pt x="12445" y="6486"/>
                  </a:cubicBezTo>
                  <a:cubicBezTo>
                    <a:pt x="12445" y="5289"/>
                    <a:pt x="12099" y="4123"/>
                    <a:pt x="11468" y="3115"/>
                  </a:cubicBezTo>
                  <a:lnTo>
                    <a:pt x="12603" y="1981"/>
                  </a:lnTo>
                  <a:cubicBezTo>
                    <a:pt x="12877" y="1706"/>
                    <a:pt x="12650" y="1255"/>
                    <a:pt x="12292" y="1255"/>
                  </a:cubicBezTo>
                  <a:cubicBezTo>
                    <a:pt x="12280" y="1255"/>
                    <a:pt x="12268" y="1255"/>
                    <a:pt x="12256" y="1256"/>
                  </a:cubicBezTo>
                  <a:lnTo>
                    <a:pt x="11342" y="1382"/>
                  </a:lnTo>
                  <a:lnTo>
                    <a:pt x="11468" y="468"/>
                  </a:lnTo>
                  <a:cubicBezTo>
                    <a:pt x="11491" y="203"/>
                    <a:pt x="11265" y="0"/>
                    <a:pt x="110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grpSp>
          <p:nvGrpSpPr>
            <p:cNvPr id="126" name="Google Shape;213;p22">
              <a:extLst>
                <a:ext uri="{FF2B5EF4-FFF2-40B4-BE49-F238E27FC236}">
                  <a16:creationId xmlns:a16="http://schemas.microsoft.com/office/drawing/2014/main" id="{BC67B7C4-60DA-459B-B3FE-9F2EA544FECD}"/>
                </a:ext>
              </a:extLst>
            </p:cNvPr>
            <p:cNvGrpSpPr/>
            <p:nvPr/>
          </p:nvGrpSpPr>
          <p:grpSpPr>
            <a:xfrm>
              <a:off x="3633571" y="2871094"/>
              <a:ext cx="511580" cy="516669"/>
              <a:chOff x="-64764500" y="2280550"/>
              <a:chExt cx="316650" cy="319800"/>
            </a:xfrm>
          </p:grpSpPr>
          <p:sp>
            <p:nvSpPr>
              <p:cNvPr id="127" name="Google Shape;214;p22">
                <a:extLst>
                  <a:ext uri="{FF2B5EF4-FFF2-40B4-BE49-F238E27FC236}">
                    <a16:creationId xmlns:a16="http://schemas.microsoft.com/office/drawing/2014/main" id="{1C061DFF-66AB-458D-8949-524646EFF788}"/>
                  </a:ext>
                </a:extLst>
              </p:cNvPr>
              <p:cNvSpPr/>
              <p:nvPr/>
            </p:nvSpPr>
            <p:spPr>
              <a:xfrm>
                <a:off x="-64764500" y="2280550"/>
                <a:ext cx="31665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792" extrusionOk="0">
                    <a:moveTo>
                      <a:pt x="11405" y="820"/>
                    </a:moveTo>
                    <a:cubicBezTo>
                      <a:pt x="11657" y="820"/>
                      <a:pt x="11815" y="1009"/>
                      <a:pt x="11815" y="1261"/>
                    </a:cubicBezTo>
                    <a:cubicBezTo>
                      <a:pt x="11815" y="1481"/>
                      <a:pt x="11657" y="1670"/>
                      <a:pt x="11405" y="1670"/>
                    </a:cubicBezTo>
                    <a:lnTo>
                      <a:pt x="1229" y="1670"/>
                    </a:lnTo>
                    <a:cubicBezTo>
                      <a:pt x="977" y="1670"/>
                      <a:pt x="788" y="1481"/>
                      <a:pt x="788" y="1261"/>
                    </a:cubicBezTo>
                    <a:cubicBezTo>
                      <a:pt x="788" y="1009"/>
                      <a:pt x="977" y="820"/>
                      <a:pt x="1229" y="820"/>
                    </a:cubicBezTo>
                    <a:close/>
                    <a:moveTo>
                      <a:pt x="10996" y="2521"/>
                    </a:moveTo>
                    <a:lnTo>
                      <a:pt x="10996" y="8286"/>
                    </a:lnTo>
                    <a:lnTo>
                      <a:pt x="1607" y="8286"/>
                    </a:lnTo>
                    <a:lnTo>
                      <a:pt x="1607" y="2521"/>
                    </a:lnTo>
                    <a:close/>
                    <a:moveTo>
                      <a:pt x="6302" y="11027"/>
                    </a:moveTo>
                    <a:cubicBezTo>
                      <a:pt x="6554" y="11027"/>
                      <a:pt x="6743" y="11216"/>
                      <a:pt x="6743" y="11437"/>
                    </a:cubicBezTo>
                    <a:cubicBezTo>
                      <a:pt x="6743" y="11689"/>
                      <a:pt x="6522" y="11878"/>
                      <a:pt x="6302" y="11878"/>
                    </a:cubicBezTo>
                    <a:cubicBezTo>
                      <a:pt x="6050" y="11878"/>
                      <a:pt x="5892" y="11689"/>
                      <a:pt x="5892" y="11437"/>
                    </a:cubicBezTo>
                    <a:cubicBezTo>
                      <a:pt x="5892" y="11216"/>
                      <a:pt x="6113" y="11027"/>
                      <a:pt x="6302" y="11027"/>
                    </a:cubicBezTo>
                    <a:close/>
                    <a:moveTo>
                      <a:pt x="1229" y="1"/>
                    </a:moveTo>
                    <a:cubicBezTo>
                      <a:pt x="536" y="1"/>
                      <a:pt x="1" y="536"/>
                      <a:pt x="1" y="1261"/>
                    </a:cubicBezTo>
                    <a:cubicBezTo>
                      <a:pt x="1" y="1797"/>
                      <a:pt x="347" y="2238"/>
                      <a:pt x="820" y="2427"/>
                    </a:cubicBezTo>
                    <a:lnTo>
                      <a:pt x="820" y="8286"/>
                    </a:lnTo>
                    <a:lnTo>
                      <a:pt x="442" y="8286"/>
                    </a:lnTo>
                    <a:cubicBezTo>
                      <a:pt x="190" y="8286"/>
                      <a:pt x="32" y="8507"/>
                      <a:pt x="32" y="8728"/>
                    </a:cubicBezTo>
                    <a:cubicBezTo>
                      <a:pt x="32" y="8980"/>
                      <a:pt x="221" y="9169"/>
                      <a:pt x="442" y="9169"/>
                    </a:cubicBezTo>
                    <a:lnTo>
                      <a:pt x="5955" y="9169"/>
                    </a:lnTo>
                    <a:lnTo>
                      <a:pt x="5955" y="10334"/>
                    </a:lnTo>
                    <a:cubicBezTo>
                      <a:pt x="5483" y="10492"/>
                      <a:pt x="5104" y="10964"/>
                      <a:pt x="5104" y="11531"/>
                    </a:cubicBezTo>
                    <a:cubicBezTo>
                      <a:pt x="5104" y="12193"/>
                      <a:pt x="5672" y="12792"/>
                      <a:pt x="6333" y="12792"/>
                    </a:cubicBezTo>
                    <a:cubicBezTo>
                      <a:pt x="6995" y="12792"/>
                      <a:pt x="7593" y="12225"/>
                      <a:pt x="7593" y="11531"/>
                    </a:cubicBezTo>
                    <a:cubicBezTo>
                      <a:pt x="7593" y="10964"/>
                      <a:pt x="7247" y="10555"/>
                      <a:pt x="6774" y="10334"/>
                    </a:cubicBezTo>
                    <a:lnTo>
                      <a:pt x="6774" y="9169"/>
                    </a:lnTo>
                    <a:lnTo>
                      <a:pt x="12288" y="9169"/>
                    </a:lnTo>
                    <a:cubicBezTo>
                      <a:pt x="12508" y="9169"/>
                      <a:pt x="12666" y="8980"/>
                      <a:pt x="12666" y="8728"/>
                    </a:cubicBezTo>
                    <a:cubicBezTo>
                      <a:pt x="12666" y="8507"/>
                      <a:pt x="12477" y="8286"/>
                      <a:pt x="12288" y="8286"/>
                    </a:cubicBezTo>
                    <a:lnTo>
                      <a:pt x="11847" y="8286"/>
                    </a:lnTo>
                    <a:lnTo>
                      <a:pt x="11847" y="2427"/>
                    </a:lnTo>
                    <a:cubicBezTo>
                      <a:pt x="12319" y="2238"/>
                      <a:pt x="12634" y="1797"/>
                      <a:pt x="12634" y="1261"/>
                    </a:cubicBezTo>
                    <a:cubicBezTo>
                      <a:pt x="12634" y="568"/>
                      <a:pt x="12099" y="1"/>
                      <a:pt x="11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28" name="Google Shape;215;p22">
                <a:extLst>
                  <a:ext uri="{FF2B5EF4-FFF2-40B4-BE49-F238E27FC236}">
                    <a16:creationId xmlns:a16="http://schemas.microsoft.com/office/drawing/2014/main" id="{6319F367-B44C-4DFF-A944-39E3ADE0F32E}"/>
                  </a:ext>
                </a:extLst>
              </p:cNvPr>
              <p:cNvSpPr/>
              <p:nvPr/>
            </p:nvSpPr>
            <p:spPr>
              <a:xfrm>
                <a:off x="-64679425" y="2364825"/>
                <a:ext cx="14650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4098" extrusionOk="0">
                    <a:moveTo>
                      <a:pt x="3749" y="1"/>
                    </a:moveTo>
                    <a:cubicBezTo>
                      <a:pt x="3529" y="1"/>
                      <a:pt x="3371" y="190"/>
                      <a:pt x="3371" y="442"/>
                    </a:cubicBezTo>
                    <a:cubicBezTo>
                      <a:pt x="3371" y="662"/>
                      <a:pt x="3560" y="820"/>
                      <a:pt x="3749" y="820"/>
                    </a:cubicBezTo>
                    <a:lnTo>
                      <a:pt x="4442" y="820"/>
                    </a:lnTo>
                    <a:lnTo>
                      <a:pt x="2930" y="2332"/>
                    </a:lnTo>
                    <a:lnTo>
                      <a:pt x="2395" y="1765"/>
                    </a:lnTo>
                    <a:cubicBezTo>
                      <a:pt x="2316" y="1686"/>
                      <a:pt x="2206" y="1647"/>
                      <a:pt x="2095" y="1647"/>
                    </a:cubicBezTo>
                    <a:cubicBezTo>
                      <a:pt x="1985" y="1647"/>
                      <a:pt x="1875" y="1686"/>
                      <a:pt x="1796" y="1765"/>
                    </a:cubicBezTo>
                    <a:lnTo>
                      <a:pt x="126" y="3435"/>
                    </a:lnTo>
                    <a:cubicBezTo>
                      <a:pt x="0" y="3592"/>
                      <a:pt x="0" y="3844"/>
                      <a:pt x="126" y="4033"/>
                    </a:cubicBezTo>
                    <a:cubicBezTo>
                      <a:pt x="195" y="4075"/>
                      <a:pt x="288" y="4098"/>
                      <a:pt x="384" y="4098"/>
                    </a:cubicBezTo>
                    <a:cubicBezTo>
                      <a:pt x="507" y="4098"/>
                      <a:pt x="636" y="4059"/>
                      <a:pt x="725" y="3970"/>
                    </a:cubicBezTo>
                    <a:lnTo>
                      <a:pt x="2111" y="2616"/>
                    </a:lnTo>
                    <a:lnTo>
                      <a:pt x="2647" y="3151"/>
                    </a:lnTo>
                    <a:cubicBezTo>
                      <a:pt x="2725" y="3230"/>
                      <a:pt x="2836" y="3269"/>
                      <a:pt x="2946" y="3269"/>
                    </a:cubicBezTo>
                    <a:cubicBezTo>
                      <a:pt x="3056" y="3269"/>
                      <a:pt x="3166" y="3230"/>
                      <a:pt x="3245" y="3151"/>
                    </a:cubicBezTo>
                    <a:lnTo>
                      <a:pt x="5009" y="1387"/>
                    </a:lnTo>
                    <a:lnTo>
                      <a:pt x="5009" y="2049"/>
                    </a:lnTo>
                    <a:cubicBezTo>
                      <a:pt x="5009" y="2269"/>
                      <a:pt x="5230" y="2490"/>
                      <a:pt x="5451" y="2490"/>
                    </a:cubicBezTo>
                    <a:cubicBezTo>
                      <a:pt x="5703" y="2490"/>
                      <a:pt x="5860" y="2269"/>
                      <a:pt x="5860" y="2049"/>
                    </a:cubicBezTo>
                    <a:lnTo>
                      <a:pt x="5860" y="410"/>
                    </a:lnTo>
                    <a:cubicBezTo>
                      <a:pt x="5860" y="158"/>
                      <a:pt x="5640" y="1"/>
                      <a:pt x="54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</p:grpSp>
        <p:grpSp>
          <p:nvGrpSpPr>
            <p:cNvPr id="129" name="Google Shape;216;p22">
              <a:extLst>
                <a:ext uri="{FF2B5EF4-FFF2-40B4-BE49-F238E27FC236}">
                  <a16:creationId xmlns:a16="http://schemas.microsoft.com/office/drawing/2014/main" id="{B1282F0E-59FD-4688-95BB-A0C23C79FE2C}"/>
                </a:ext>
              </a:extLst>
            </p:cNvPr>
            <p:cNvGrpSpPr/>
            <p:nvPr/>
          </p:nvGrpSpPr>
          <p:grpSpPr>
            <a:xfrm>
              <a:off x="4333836" y="2895910"/>
              <a:ext cx="514124" cy="467070"/>
              <a:chOff x="-62518200" y="2692475"/>
              <a:chExt cx="318225" cy="289100"/>
            </a:xfrm>
          </p:grpSpPr>
          <p:sp>
            <p:nvSpPr>
              <p:cNvPr id="130" name="Google Shape;217;p22">
                <a:extLst>
                  <a:ext uri="{FF2B5EF4-FFF2-40B4-BE49-F238E27FC236}">
                    <a16:creationId xmlns:a16="http://schemas.microsoft.com/office/drawing/2014/main" id="{306EAD51-40C5-42EF-A803-5DE73D26D3F6}"/>
                  </a:ext>
                </a:extLst>
              </p:cNvPr>
              <p:cNvSpPr/>
              <p:nvPr/>
            </p:nvSpPr>
            <p:spPr>
              <a:xfrm>
                <a:off x="-62518200" y="2692475"/>
                <a:ext cx="318225" cy="28910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1564" extrusionOk="0">
                    <a:moveTo>
                      <a:pt x="3750" y="851"/>
                    </a:moveTo>
                    <a:cubicBezTo>
                      <a:pt x="5420" y="851"/>
                      <a:pt x="6617" y="1513"/>
                      <a:pt x="6617" y="2112"/>
                    </a:cubicBezTo>
                    <a:cubicBezTo>
                      <a:pt x="6617" y="2679"/>
                      <a:pt x="5420" y="3309"/>
                      <a:pt x="3750" y="3309"/>
                    </a:cubicBezTo>
                    <a:cubicBezTo>
                      <a:pt x="2206" y="3309"/>
                      <a:pt x="851" y="2679"/>
                      <a:pt x="851" y="2112"/>
                    </a:cubicBezTo>
                    <a:cubicBezTo>
                      <a:pt x="851" y="1481"/>
                      <a:pt x="2112" y="851"/>
                      <a:pt x="3750" y="851"/>
                    </a:cubicBezTo>
                    <a:close/>
                    <a:moveTo>
                      <a:pt x="6617" y="3403"/>
                    </a:moveTo>
                    <a:lnTo>
                      <a:pt x="6617" y="3781"/>
                    </a:lnTo>
                    <a:cubicBezTo>
                      <a:pt x="5829" y="4222"/>
                      <a:pt x="5199" y="4884"/>
                      <a:pt x="4821" y="5672"/>
                    </a:cubicBezTo>
                    <a:cubicBezTo>
                      <a:pt x="4475" y="5766"/>
                      <a:pt x="4096" y="5766"/>
                      <a:pt x="3750" y="5766"/>
                    </a:cubicBezTo>
                    <a:cubicBezTo>
                      <a:pt x="2206" y="5766"/>
                      <a:pt x="851" y="5136"/>
                      <a:pt x="851" y="4506"/>
                    </a:cubicBezTo>
                    <a:lnTo>
                      <a:pt x="851" y="3403"/>
                    </a:lnTo>
                    <a:cubicBezTo>
                      <a:pt x="1639" y="3939"/>
                      <a:pt x="2742" y="4159"/>
                      <a:pt x="3750" y="4159"/>
                    </a:cubicBezTo>
                    <a:cubicBezTo>
                      <a:pt x="4727" y="4159"/>
                      <a:pt x="5829" y="3939"/>
                      <a:pt x="6617" y="3403"/>
                    </a:cubicBezTo>
                    <a:close/>
                    <a:moveTo>
                      <a:pt x="883" y="5913"/>
                    </a:moveTo>
                    <a:cubicBezTo>
                      <a:pt x="1396" y="6254"/>
                      <a:pt x="2361" y="6617"/>
                      <a:pt x="3750" y="6617"/>
                    </a:cubicBezTo>
                    <a:cubicBezTo>
                      <a:pt x="4033" y="6617"/>
                      <a:pt x="4254" y="6617"/>
                      <a:pt x="4538" y="6585"/>
                    </a:cubicBezTo>
                    <a:lnTo>
                      <a:pt x="4538" y="6585"/>
                    </a:lnTo>
                    <a:cubicBezTo>
                      <a:pt x="4475" y="6869"/>
                      <a:pt x="4475" y="7184"/>
                      <a:pt x="4475" y="7467"/>
                    </a:cubicBezTo>
                    <a:cubicBezTo>
                      <a:pt x="4475" y="7719"/>
                      <a:pt x="4506" y="7971"/>
                      <a:pt x="4538" y="8255"/>
                    </a:cubicBezTo>
                    <a:cubicBezTo>
                      <a:pt x="4317" y="8287"/>
                      <a:pt x="4033" y="8287"/>
                      <a:pt x="3781" y="8287"/>
                    </a:cubicBezTo>
                    <a:cubicBezTo>
                      <a:pt x="2269" y="8287"/>
                      <a:pt x="883" y="7656"/>
                      <a:pt x="883" y="7026"/>
                    </a:cubicBezTo>
                    <a:lnTo>
                      <a:pt x="883" y="5913"/>
                    </a:lnTo>
                    <a:close/>
                    <a:moveTo>
                      <a:pt x="851" y="8350"/>
                    </a:moveTo>
                    <a:cubicBezTo>
                      <a:pt x="1639" y="8917"/>
                      <a:pt x="2773" y="9106"/>
                      <a:pt x="3750" y="9106"/>
                    </a:cubicBezTo>
                    <a:cubicBezTo>
                      <a:pt x="4096" y="9106"/>
                      <a:pt x="4412" y="9074"/>
                      <a:pt x="4727" y="9043"/>
                    </a:cubicBezTo>
                    <a:cubicBezTo>
                      <a:pt x="4979" y="9547"/>
                      <a:pt x="5294" y="10019"/>
                      <a:pt x="5672" y="10397"/>
                    </a:cubicBezTo>
                    <a:cubicBezTo>
                      <a:pt x="5136" y="10649"/>
                      <a:pt x="4475" y="10775"/>
                      <a:pt x="3750" y="10775"/>
                    </a:cubicBezTo>
                    <a:cubicBezTo>
                      <a:pt x="2112" y="10775"/>
                      <a:pt x="851" y="10082"/>
                      <a:pt x="851" y="9547"/>
                    </a:cubicBezTo>
                    <a:lnTo>
                      <a:pt x="851" y="8350"/>
                    </a:lnTo>
                    <a:close/>
                    <a:moveTo>
                      <a:pt x="8570" y="4159"/>
                    </a:moveTo>
                    <a:cubicBezTo>
                      <a:pt x="10366" y="4159"/>
                      <a:pt x="11878" y="5640"/>
                      <a:pt x="11878" y="7467"/>
                    </a:cubicBezTo>
                    <a:cubicBezTo>
                      <a:pt x="11878" y="9263"/>
                      <a:pt x="10366" y="10775"/>
                      <a:pt x="8570" y="10775"/>
                    </a:cubicBezTo>
                    <a:cubicBezTo>
                      <a:pt x="6743" y="10775"/>
                      <a:pt x="5262" y="9263"/>
                      <a:pt x="5262" y="7467"/>
                    </a:cubicBezTo>
                    <a:cubicBezTo>
                      <a:pt x="5262" y="5609"/>
                      <a:pt x="6743" y="4159"/>
                      <a:pt x="8570" y="4159"/>
                    </a:cubicBezTo>
                    <a:close/>
                    <a:moveTo>
                      <a:pt x="3781" y="1"/>
                    </a:moveTo>
                    <a:cubicBezTo>
                      <a:pt x="1797" y="1"/>
                      <a:pt x="64" y="851"/>
                      <a:pt x="64" y="2112"/>
                    </a:cubicBezTo>
                    <a:lnTo>
                      <a:pt x="64" y="9547"/>
                    </a:lnTo>
                    <a:cubicBezTo>
                      <a:pt x="1" y="10082"/>
                      <a:pt x="442" y="10649"/>
                      <a:pt x="1230" y="11027"/>
                    </a:cubicBezTo>
                    <a:cubicBezTo>
                      <a:pt x="1891" y="11405"/>
                      <a:pt x="2805" y="11563"/>
                      <a:pt x="3750" y="11563"/>
                    </a:cubicBezTo>
                    <a:cubicBezTo>
                      <a:pt x="4790" y="11563"/>
                      <a:pt x="5735" y="11311"/>
                      <a:pt x="6428" y="10964"/>
                    </a:cubicBezTo>
                    <a:cubicBezTo>
                      <a:pt x="7058" y="11342"/>
                      <a:pt x="7814" y="11563"/>
                      <a:pt x="8602" y="11563"/>
                    </a:cubicBezTo>
                    <a:cubicBezTo>
                      <a:pt x="10870" y="11563"/>
                      <a:pt x="12729" y="9704"/>
                      <a:pt x="12729" y="7404"/>
                    </a:cubicBezTo>
                    <a:cubicBezTo>
                      <a:pt x="12729" y="5136"/>
                      <a:pt x="10870" y="3277"/>
                      <a:pt x="8602" y="3277"/>
                    </a:cubicBezTo>
                    <a:cubicBezTo>
                      <a:pt x="8192" y="3277"/>
                      <a:pt x="7846" y="3309"/>
                      <a:pt x="7499" y="3435"/>
                    </a:cubicBezTo>
                    <a:lnTo>
                      <a:pt x="7499" y="2049"/>
                    </a:lnTo>
                    <a:cubicBezTo>
                      <a:pt x="7499" y="1481"/>
                      <a:pt x="7058" y="914"/>
                      <a:pt x="6302" y="536"/>
                    </a:cubicBezTo>
                    <a:cubicBezTo>
                      <a:pt x="5640" y="158"/>
                      <a:pt x="4727" y="1"/>
                      <a:pt x="37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31" name="Google Shape;218;p22">
                <a:extLst>
                  <a:ext uri="{FF2B5EF4-FFF2-40B4-BE49-F238E27FC236}">
                    <a16:creationId xmlns:a16="http://schemas.microsoft.com/office/drawing/2014/main" id="{E3695908-46BF-4C1D-97E4-FA663110AC39}"/>
                  </a:ext>
                </a:extLst>
              </p:cNvPr>
              <p:cNvSpPr/>
              <p:nvPr/>
            </p:nvSpPr>
            <p:spPr>
              <a:xfrm>
                <a:off x="-62335475" y="2804325"/>
                <a:ext cx="62250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61" extrusionOk="0">
                    <a:moveTo>
                      <a:pt x="1261" y="0"/>
                    </a:moveTo>
                    <a:cubicBezTo>
                      <a:pt x="1009" y="0"/>
                      <a:pt x="820" y="189"/>
                      <a:pt x="820" y="410"/>
                    </a:cubicBezTo>
                    <a:lnTo>
                      <a:pt x="820" y="694"/>
                    </a:lnTo>
                    <a:cubicBezTo>
                      <a:pt x="348" y="851"/>
                      <a:pt x="1" y="1324"/>
                      <a:pt x="1" y="1891"/>
                    </a:cubicBezTo>
                    <a:cubicBezTo>
                      <a:pt x="1" y="2552"/>
                      <a:pt x="537" y="2930"/>
                      <a:pt x="978" y="3245"/>
                    </a:cubicBezTo>
                    <a:cubicBezTo>
                      <a:pt x="1293" y="3497"/>
                      <a:pt x="1639" y="3718"/>
                      <a:pt x="1639" y="3970"/>
                    </a:cubicBezTo>
                    <a:cubicBezTo>
                      <a:pt x="1671" y="4254"/>
                      <a:pt x="1482" y="4411"/>
                      <a:pt x="1261" y="4411"/>
                    </a:cubicBezTo>
                    <a:cubicBezTo>
                      <a:pt x="1009" y="4411"/>
                      <a:pt x="820" y="4191"/>
                      <a:pt x="820" y="3970"/>
                    </a:cubicBezTo>
                    <a:cubicBezTo>
                      <a:pt x="820" y="3718"/>
                      <a:pt x="631" y="3529"/>
                      <a:pt x="411" y="3529"/>
                    </a:cubicBezTo>
                    <a:cubicBezTo>
                      <a:pt x="190" y="3529"/>
                      <a:pt x="1" y="3718"/>
                      <a:pt x="1" y="3970"/>
                    </a:cubicBezTo>
                    <a:cubicBezTo>
                      <a:pt x="1" y="4506"/>
                      <a:pt x="348" y="4947"/>
                      <a:pt x="820" y="5136"/>
                    </a:cubicBezTo>
                    <a:lnTo>
                      <a:pt x="820" y="5419"/>
                    </a:lnTo>
                    <a:cubicBezTo>
                      <a:pt x="820" y="5671"/>
                      <a:pt x="1009" y="5860"/>
                      <a:pt x="1261" y="5860"/>
                    </a:cubicBezTo>
                    <a:cubicBezTo>
                      <a:pt x="1482" y="5860"/>
                      <a:pt x="1639" y="5671"/>
                      <a:pt x="1639" y="5419"/>
                    </a:cubicBezTo>
                    <a:lnTo>
                      <a:pt x="1639" y="5136"/>
                    </a:lnTo>
                    <a:cubicBezTo>
                      <a:pt x="2112" y="4978"/>
                      <a:pt x="2458" y="4506"/>
                      <a:pt x="2458" y="3970"/>
                    </a:cubicBezTo>
                    <a:cubicBezTo>
                      <a:pt x="2458" y="3308"/>
                      <a:pt x="1923" y="2899"/>
                      <a:pt x="1482" y="2584"/>
                    </a:cubicBezTo>
                    <a:cubicBezTo>
                      <a:pt x="1167" y="2363"/>
                      <a:pt x="820" y="2111"/>
                      <a:pt x="820" y="1891"/>
                    </a:cubicBezTo>
                    <a:cubicBezTo>
                      <a:pt x="820" y="1639"/>
                      <a:pt x="1009" y="1450"/>
                      <a:pt x="1261" y="1450"/>
                    </a:cubicBezTo>
                    <a:cubicBezTo>
                      <a:pt x="1482" y="1450"/>
                      <a:pt x="1639" y="1639"/>
                      <a:pt x="1639" y="1891"/>
                    </a:cubicBezTo>
                    <a:cubicBezTo>
                      <a:pt x="1639" y="2111"/>
                      <a:pt x="1860" y="2300"/>
                      <a:pt x="2049" y="2300"/>
                    </a:cubicBezTo>
                    <a:cubicBezTo>
                      <a:pt x="2269" y="2300"/>
                      <a:pt x="2490" y="2111"/>
                      <a:pt x="2490" y="1891"/>
                    </a:cubicBezTo>
                    <a:cubicBezTo>
                      <a:pt x="2490" y="1324"/>
                      <a:pt x="2112" y="883"/>
                      <a:pt x="1639" y="694"/>
                    </a:cubicBezTo>
                    <a:lnTo>
                      <a:pt x="1639" y="410"/>
                    </a:lnTo>
                    <a:cubicBezTo>
                      <a:pt x="1639" y="189"/>
                      <a:pt x="1450" y="0"/>
                      <a:pt x="12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</p:grpSp>
        <p:grpSp>
          <p:nvGrpSpPr>
            <p:cNvPr id="132" name="Google Shape;219;p22">
              <a:extLst>
                <a:ext uri="{FF2B5EF4-FFF2-40B4-BE49-F238E27FC236}">
                  <a16:creationId xmlns:a16="http://schemas.microsoft.com/office/drawing/2014/main" id="{D940D007-8623-4096-8521-05AA6AA7B840}"/>
                </a:ext>
              </a:extLst>
            </p:cNvPr>
            <p:cNvGrpSpPr/>
            <p:nvPr/>
          </p:nvGrpSpPr>
          <p:grpSpPr>
            <a:xfrm>
              <a:off x="5030097" y="2195309"/>
              <a:ext cx="511580" cy="514124"/>
              <a:chOff x="-62150375" y="2664925"/>
              <a:chExt cx="316650" cy="318225"/>
            </a:xfrm>
          </p:grpSpPr>
          <p:sp>
            <p:nvSpPr>
              <p:cNvPr id="133" name="Google Shape;220;p22">
                <a:extLst>
                  <a:ext uri="{FF2B5EF4-FFF2-40B4-BE49-F238E27FC236}">
                    <a16:creationId xmlns:a16="http://schemas.microsoft.com/office/drawing/2014/main" id="{7E4BEB19-4ADB-48D4-B449-3A2759C90CD7}"/>
                  </a:ext>
                </a:extLst>
              </p:cNvPr>
              <p:cNvSpPr/>
              <p:nvPr/>
            </p:nvSpPr>
            <p:spPr>
              <a:xfrm>
                <a:off x="-62150375" y="2961850"/>
                <a:ext cx="31665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852" extrusionOk="0">
                    <a:moveTo>
                      <a:pt x="379" y="0"/>
                    </a:moveTo>
                    <a:cubicBezTo>
                      <a:pt x="158" y="0"/>
                      <a:pt x="1" y="189"/>
                      <a:pt x="1" y="410"/>
                    </a:cubicBezTo>
                    <a:cubicBezTo>
                      <a:pt x="1" y="662"/>
                      <a:pt x="190" y="851"/>
                      <a:pt x="379" y="851"/>
                    </a:cubicBezTo>
                    <a:lnTo>
                      <a:pt x="12225" y="851"/>
                    </a:lnTo>
                    <a:cubicBezTo>
                      <a:pt x="12477" y="851"/>
                      <a:pt x="12634" y="662"/>
                      <a:pt x="12634" y="410"/>
                    </a:cubicBezTo>
                    <a:cubicBezTo>
                      <a:pt x="12666" y="158"/>
                      <a:pt x="12477" y="0"/>
                      <a:pt x="12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34" name="Google Shape;221;p22">
                <a:extLst>
                  <a:ext uri="{FF2B5EF4-FFF2-40B4-BE49-F238E27FC236}">
                    <a16:creationId xmlns:a16="http://schemas.microsoft.com/office/drawing/2014/main" id="{81860345-2590-464F-B3AA-536D8BD8E35A}"/>
                  </a:ext>
                </a:extLst>
              </p:cNvPr>
              <p:cNvSpPr/>
              <p:nvPr/>
            </p:nvSpPr>
            <p:spPr>
              <a:xfrm>
                <a:off x="-62150375" y="2838200"/>
                <a:ext cx="827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4096" extrusionOk="0">
                    <a:moveTo>
                      <a:pt x="2363" y="756"/>
                    </a:moveTo>
                    <a:cubicBezTo>
                      <a:pt x="2427" y="756"/>
                      <a:pt x="2521" y="851"/>
                      <a:pt x="2521" y="914"/>
                    </a:cubicBezTo>
                    <a:lnTo>
                      <a:pt x="2521" y="3119"/>
                    </a:lnTo>
                    <a:cubicBezTo>
                      <a:pt x="2521" y="3214"/>
                      <a:pt x="2427" y="3245"/>
                      <a:pt x="2363" y="3245"/>
                    </a:cubicBezTo>
                    <a:lnTo>
                      <a:pt x="977" y="3245"/>
                    </a:lnTo>
                    <a:cubicBezTo>
                      <a:pt x="883" y="3245"/>
                      <a:pt x="820" y="3151"/>
                      <a:pt x="820" y="3119"/>
                    </a:cubicBezTo>
                    <a:lnTo>
                      <a:pt x="820" y="914"/>
                    </a:lnTo>
                    <a:cubicBezTo>
                      <a:pt x="820" y="851"/>
                      <a:pt x="883" y="756"/>
                      <a:pt x="977" y="756"/>
                    </a:cubicBezTo>
                    <a:close/>
                    <a:moveTo>
                      <a:pt x="946" y="0"/>
                    </a:moveTo>
                    <a:cubicBezTo>
                      <a:pt x="379" y="0"/>
                      <a:pt x="1" y="441"/>
                      <a:pt x="1" y="945"/>
                    </a:cubicBezTo>
                    <a:lnTo>
                      <a:pt x="1" y="3151"/>
                    </a:lnTo>
                    <a:cubicBezTo>
                      <a:pt x="1" y="3686"/>
                      <a:pt x="410" y="4096"/>
                      <a:pt x="946" y="4096"/>
                    </a:cubicBezTo>
                    <a:lnTo>
                      <a:pt x="2300" y="4096"/>
                    </a:lnTo>
                    <a:cubicBezTo>
                      <a:pt x="2868" y="4096"/>
                      <a:pt x="3309" y="3686"/>
                      <a:pt x="3309" y="3151"/>
                    </a:cubicBezTo>
                    <a:lnTo>
                      <a:pt x="3309" y="945"/>
                    </a:lnTo>
                    <a:cubicBezTo>
                      <a:pt x="3309" y="410"/>
                      <a:pt x="2868" y="0"/>
                      <a:pt x="23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35" name="Google Shape;222;p22">
                <a:extLst>
                  <a:ext uri="{FF2B5EF4-FFF2-40B4-BE49-F238E27FC236}">
                    <a16:creationId xmlns:a16="http://schemas.microsoft.com/office/drawing/2014/main" id="{1B6416C4-4D4A-4583-89C4-644C1B7B8C85}"/>
                  </a:ext>
                </a:extLst>
              </p:cNvPr>
              <p:cNvSpPr/>
              <p:nvPr/>
            </p:nvSpPr>
            <p:spPr>
              <a:xfrm>
                <a:off x="-62033800" y="2664925"/>
                <a:ext cx="82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10996" extrusionOk="0">
                    <a:moveTo>
                      <a:pt x="2332" y="788"/>
                    </a:moveTo>
                    <a:cubicBezTo>
                      <a:pt x="2426" y="851"/>
                      <a:pt x="2489" y="882"/>
                      <a:pt x="2489" y="945"/>
                    </a:cubicBezTo>
                    <a:lnTo>
                      <a:pt x="2489" y="10050"/>
                    </a:lnTo>
                    <a:cubicBezTo>
                      <a:pt x="2489" y="10145"/>
                      <a:pt x="2426" y="10176"/>
                      <a:pt x="2332" y="10176"/>
                    </a:cubicBezTo>
                    <a:lnTo>
                      <a:pt x="946" y="10176"/>
                    </a:lnTo>
                    <a:cubicBezTo>
                      <a:pt x="882" y="10176"/>
                      <a:pt x="851" y="10082"/>
                      <a:pt x="851" y="10050"/>
                    </a:cubicBezTo>
                    <a:lnTo>
                      <a:pt x="851" y="945"/>
                    </a:lnTo>
                    <a:cubicBezTo>
                      <a:pt x="851" y="882"/>
                      <a:pt x="914" y="788"/>
                      <a:pt x="946" y="788"/>
                    </a:cubicBezTo>
                    <a:close/>
                    <a:moveTo>
                      <a:pt x="946" y="0"/>
                    </a:moveTo>
                    <a:cubicBezTo>
                      <a:pt x="410" y="0"/>
                      <a:pt x="0" y="441"/>
                      <a:pt x="0" y="945"/>
                    </a:cubicBezTo>
                    <a:lnTo>
                      <a:pt x="0" y="10050"/>
                    </a:lnTo>
                    <a:cubicBezTo>
                      <a:pt x="0" y="10617"/>
                      <a:pt x="441" y="10995"/>
                      <a:pt x="946" y="10995"/>
                    </a:cubicBezTo>
                    <a:lnTo>
                      <a:pt x="2332" y="10995"/>
                    </a:lnTo>
                    <a:cubicBezTo>
                      <a:pt x="2899" y="10995"/>
                      <a:pt x="3308" y="10554"/>
                      <a:pt x="3308" y="10050"/>
                    </a:cubicBezTo>
                    <a:lnTo>
                      <a:pt x="3308" y="945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36" name="Google Shape;223;p22">
                <a:extLst>
                  <a:ext uri="{FF2B5EF4-FFF2-40B4-BE49-F238E27FC236}">
                    <a16:creationId xmlns:a16="http://schemas.microsoft.com/office/drawing/2014/main" id="{54305026-4BCC-4556-B548-0265906322A5}"/>
                  </a:ext>
                </a:extLst>
              </p:cNvPr>
              <p:cNvSpPr/>
              <p:nvPr/>
            </p:nvSpPr>
            <p:spPr>
              <a:xfrm>
                <a:off x="-61917225" y="2754700"/>
                <a:ext cx="83500" cy="185900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7436" extrusionOk="0">
                    <a:moveTo>
                      <a:pt x="2394" y="788"/>
                    </a:moveTo>
                    <a:cubicBezTo>
                      <a:pt x="2489" y="788"/>
                      <a:pt x="2520" y="883"/>
                      <a:pt x="2520" y="946"/>
                    </a:cubicBezTo>
                    <a:lnTo>
                      <a:pt x="2520" y="6459"/>
                    </a:lnTo>
                    <a:cubicBezTo>
                      <a:pt x="2520" y="6554"/>
                      <a:pt x="2426" y="6585"/>
                      <a:pt x="2394" y="6585"/>
                    </a:cubicBezTo>
                    <a:lnTo>
                      <a:pt x="1008" y="6585"/>
                    </a:lnTo>
                    <a:cubicBezTo>
                      <a:pt x="945" y="6585"/>
                      <a:pt x="851" y="6491"/>
                      <a:pt x="851" y="6459"/>
                    </a:cubicBezTo>
                    <a:lnTo>
                      <a:pt x="851" y="946"/>
                    </a:lnTo>
                    <a:cubicBezTo>
                      <a:pt x="851" y="883"/>
                      <a:pt x="945" y="788"/>
                      <a:pt x="1008" y="788"/>
                    </a:cubicBezTo>
                    <a:close/>
                    <a:moveTo>
                      <a:pt x="977" y="1"/>
                    </a:moveTo>
                    <a:cubicBezTo>
                      <a:pt x="441" y="1"/>
                      <a:pt x="0" y="442"/>
                      <a:pt x="0" y="977"/>
                    </a:cubicBezTo>
                    <a:lnTo>
                      <a:pt x="0" y="6491"/>
                    </a:lnTo>
                    <a:cubicBezTo>
                      <a:pt x="0" y="7058"/>
                      <a:pt x="441" y="7436"/>
                      <a:pt x="977" y="7436"/>
                    </a:cubicBezTo>
                    <a:lnTo>
                      <a:pt x="2363" y="7436"/>
                    </a:lnTo>
                    <a:cubicBezTo>
                      <a:pt x="2899" y="7436"/>
                      <a:pt x="3308" y="7026"/>
                      <a:pt x="3308" y="6491"/>
                    </a:cubicBezTo>
                    <a:lnTo>
                      <a:pt x="3308" y="977"/>
                    </a:lnTo>
                    <a:cubicBezTo>
                      <a:pt x="3340" y="442"/>
                      <a:pt x="2899" y="1"/>
                      <a:pt x="23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</p:grpSp>
        <p:grpSp>
          <p:nvGrpSpPr>
            <p:cNvPr id="137" name="Google Shape;224;p22">
              <a:extLst>
                <a:ext uri="{FF2B5EF4-FFF2-40B4-BE49-F238E27FC236}">
                  <a16:creationId xmlns:a16="http://schemas.microsoft.com/office/drawing/2014/main" id="{D0280327-A336-427D-90B5-B468788D3BBA}"/>
                </a:ext>
              </a:extLst>
            </p:cNvPr>
            <p:cNvGrpSpPr/>
            <p:nvPr/>
          </p:nvGrpSpPr>
          <p:grpSpPr>
            <a:xfrm>
              <a:off x="5036614" y="2854160"/>
              <a:ext cx="550957" cy="550540"/>
              <a:chOff x="1413250" y="2680675"/>
              <a:chExt cx="297750" cy="297525"/>
            </a:xfrm>
          </p:grpSpPr>
          <p:sp>
            <p:nvSpPr>
              <p:cNvPr id="138" name="Google Shape;225;p22">
                <a:extLst>
                  <a:ext uri="{FF2B5EF4-FFF2-40B4-BE49-F238E27FC236}">
                    <a16:creationId xmlns:a16="http://schemas.microsoft.com/office/drawing/2014/main" id="{B70EE347-E9EC-465C-B322-3A76B5AB1344}"/>
                  </a:ext>
                </a:extLst>
              </p:cNvPr>
              <p:cNvSpPr/>
              <p:nvPr/>
            </p:nvSpPr>
            <p:spPr>
              <a:xfrm>
                <a:off x="1413250" y="2680675"/>
                <a:ext cx="297750" cy="297525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901" extrusionOk="0">
                    <a:moveTo>
                      <a:pt x="10460" y="1418"/>
                    </a:moveTo>
                    <a:lnTo>
                      <a:pt x="10460" y="7719"/>
                    </a:lnTo>
                    <a:lnTo>
                      <a:pt x="1387" y="7719"/>
                    </a:lnTo>
                    <a:lnTo>
                      <a:pt x="1387" y="1418"/>
                    </a:lnTo>
                    <a:close/>
                    <a:moveTo>
                      <a:pt x="5577" y="8380"/>
                    </a:moveTo>
                    <a:lnTo>
                      <a:pt x="5577" y="9105"/>
                    </a:lnTo>
                    <a:lnTo>
                      <a:pt x="5167" y="9105"/>
                    </a:lnTo>
                    <a:lnTo>
                      <a:pt x="5451" y="8380"/>
                    </a:lnTo>
                    <a:close/>
                    <a:moveTo>
                      <a:pt x="6396" y="8380"/>
                    </a:moveTo>
                    <a:lnTo>
                      <a:pt x="6679" y="9105"/>
                    </a:lnTo>
                    <a:lnTo>
                      <a:pt x="6270" y="9105"/>
                    </a:lnTo>
                    <a:lnTo>
                      <a:pt x="6270" y="8380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8" y="158"/>
                      <a:pt x="5608" y="347"/>
                    </a:cubicBezTo>
                    <a:lnTo>
                      <a:pt x="5608" y="725"/>
                    </a:lnTo>
                    <a:lnTo>
                      <a:pt x="378" y="725"/>
                    </a:lnTo>
                    <a:cubicBezTo>
                      <a:pt x="158" y="725"/>
                      <a:pt x="0" y="882"/>
                      <a:pt x="0" y="1071"/>
                    </a:cubicBezTo>
                    <a:cubicBezTo>
                      <a:pt x="0" y="1260"/>
                      <a:pt x="158" y="1418"/>
                      <a:pt x="378" y="1418"/>
                    </a:cubicBezTo>
                    <a:lnTo>
                      <a:pt x="725" y="1418"/>
                    </a:lnTo>
                    <a:lnTo>
                      <a:pt x="725" y="7719"/>
                    </a:lnTo>
                    <a:lnTo>
                      <a:pt x="378" y="7719"/>
                    </a:lnTo>
                    <a:cubicBezTo>
                      <a:pt x="189" y="7719"/>
                      <a:pt x="32" y="7876"/>
                      <a:pt x="32" y="8097"/>
                    </a:cubicBezTo>
                    <a:cubicBezTo>
                      <a:pt x="32" y="8286"/>
                      <a:pt x="189" y="8443"/>
                      <a:pt x="378" y="8443"/>
                    </a:cubicBezTo>
                    <a:lnTo>
                      <a:pt x="4758" y="8443"/>
                    </a:lnTo>
                    <a:lnTo>
                      <a:pt x="3560" y="11436"/>
                    </a:lnTo>
                    <a:cubicBezTo>
                      <a:pt x="3497" y="11625"/>
                      <a:pt x="3560" y="11814"/>
                      <a:pt x="3749" y="11877"/>
                    </a:cubicBezTo>
                    <a:cubicBezTo>
                      <a:pt x="3803" y="11893"/>
                      <a:pt x="3855" y="11901"/>
                      <a:pt x="3903" y="11901"/>
                    </a:cubicBezTo>
                    <a:cubicBezTo>
                      <a:pt x="4052" y="11901"/>
                      <a:pt x="4167" y="11824"/>
                      <a:pt x="4191" y="11657"/>
                    </a:cubicBezTo>
                    <a:lnTo>
                      <a:pt x="4947" y="9830"/>
                    </a:lnTo>
                    <a:lnTo>
                      <a:pt x="5608" y="9830"/>
                    </a:lnTo>
                    <a:lnTo>
                      <a:pt x="5608" y="10838"/>
                    </a:lnTo>
                    <a:cubicBezTo>
                      <a:pt x="5608" y="11027"/>
                      <a:pt x="5766" y="11184"/>
                      <a:pt x="5955" y="11184"/>
                    </a:cubicBezTo>
                    <a:cubicBezTo>
                      <a:pt x="6175" y="11184"/>
                      <a:pt x="6333" y="11027"/>
                      <a:pt x="6333" y="10838"/>
                    </a:cubicBezTo>
                    <a:lnTo>
                      <a:pt x="6333" y="9830"/>
                    </a:lnTo>
                    <a:lnTo>
                      <a:pt x="6995" y="9830"/>
                    </a:lnTo>
                    <a:lnTo>
                      <a:pt x="7751" y="11657"/>
                    </a:lnTo>
                    <a:cubicBezTo>
                      <a:pt x="7798" y="11824"/>
                      <a:pt x="7918" y="11901"/>
                      <a:pt x="8042" y="11901"/>
                    </a:cubicBezTo>
                    <a:cubicBezTo>
                      <a:pt x="8082" y="11901"/>
                      <a:pt x="8122" y="11893"/>
                      <a:pt x="8160" y="11877"/>
                    </a:cubicBezTo>
                    <a:cubicBezTo>
                      <a:pt x="8381" y="11783"/>
                      <a:pt x="8444" y="11594"/>
                      <a:pt x="8381" y="11436"/>
                    </a:cubicBezTo>
                    <a:lnTo>
                      <a:pt x="7184" y="8443"/>
                    </a:lnTo>
                    <a:lnTo>
                      <a:pt x="11563" y="8443"/>
                    </a:lnTo>
                    <a:cubicBezTo>
                      <a:pt x="11752" y="8443"/>
                      <a:pt x="11909" y="8286"/>
                      <a:pt x="11909" y="8097"/>
                    </a:cubicBezTo>
                    <a:cubicBezTo>
                      <a:pt x="11909" y="7876"/>
                      <a:pt x="11752" y="7719"/>
                      <a:pt x="11563" y="7719"/>
                    </a:cubicBezTo>
                    <a:lnTo>
                      <a:pt x="11185" y="7719"/>
                    </a:lnTo>
                    <a:lnTo>
                      <a:pt x="11185" y="1418"/>
                    </a:lnTo>
                    <a:lnTo>
                      <a:pt x="11563" y="1418"/>
                    </a:lnTo>
                    <a:cubicBezTo>
                      <a:pt x="11752" y="1418"/>
                      <a:pt x="11909" y="1260"/>
                      <a:pt x="11909" y="1071"/>
                    </a:cubicBezTo>
                    <a:cubicBezTo>
                      <a:pt x="11909" y="882"/>
                      <a:pt x="11752" y="725"/>
                      <a:pt x="11563" y="725"/>
                    </a:cubicBezTo>
                    <a:lnTo>
                      <a:pt x="6301" y="725"/>
                    </a:lnTo>
                    <a:lnTo>
                      <a:pt x="6301" y="347"/>
                    </a:lnTo>
                    <a:cubicBezTo>
                      <a:pt x="6301" y="158"/>
                      <a:pt x="6144" y="0"/>
                      <a:pt x="59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39" name="Google Shape;226;p22">
                <a:extLst>
                  <a:ext uri="{FF2B5EF4-FFF2-40B4-BE49-F238E27FC236}">
                    <a16:creationId xmlns:a16="http://schemas.microsoft.com/office/drawing/2014/main" id="{D184361A-AFDE-4A4D-8978-A08EA3001D56}"/>
                  </a:ext>
                </a:extLst>
              </p:cNvPr>
              <p:cNvSpPr/>
              <p:nvPr/>
            </p:nvSpPr>
            <p:spPr>
              <a:xfrm>
                <a:off x="1465225" y="2805100"/>
                <a:ext cx="528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81" extrusionOk="0">
                    <a:moveTo>
                      <a:pt x="1387" y="663"/>
                    </a:moveTo>
                    <a:lnTo>
                      <a:pt x="1387" y="1387"/>
                    </a:lnTo>
                    <a:lnTo>
                      <a:pt x="694" y="1387"/>
                    </a:lnTo>
                    <a:lnTo>
                      <a:pt x="694" y="663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734"/>
                    </a:lnTo>
                    <a:cubicBezTo>
                      <a:pt x="1" y="1923"/>
                      <a:pt x="158" y="2080"/>
                      <a:pt x="347" y="2080"/>
                    </a:cubicBezTo>
                    <a:lnTo>
                      <a:pt x="1765" y="2080"/>
                    </a:lnTo>
                    <a:cubicBezTo>
                      <a:pt x="1954" y="2080"/>
                      <a:pt x="2112" y="1923"/>
                      <a:pt x="2112" y="1734"/>
                    </a:cubicBezTo>
                    <a:lnTo>
                      <a:pt x="2112" y="347"/>
                    </a:lnTo>
                    <a:cubicBezTo>
                      <a:pt x="2112" y="158"/>
                      <a:pt x="1954" y="1"/>
                      <a:pt x="17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40" name="Google Shape;227;p22">
                <a:extLst>
                  <a:ext uri="{FF2B5EF4-FFF2-40B4-BE49-F238E27FC236}">
                    <a16:creationId xmlns:a16="http://schemas.microsoft.com/office/drawing/2014/main" id="{297C99F0-BC05-4AF2-BE61-4CF2A305682D}"/>
                  </a:ext>
                </a:extLst>
              </p:cNvPr>
              <p:cNvSpPr/>
              <p:nvPr/>
            </p:nvSpPr>
            <p:spPr>
              <a:xfrm>
                <a:off x="1535325" y="2769675"/>
                <a:ext cx="52800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3498" extrusionOk="0">
                    <a:moveTo>
                      <a:pt x="1387" y="662"/>
                    </a:moveTo>
                    <a:lnTo>
                      <a:pt x="1387" y="2741"/>
                    </a:lnTo>
                    <a:lnTo>
                      <a:pt x="694" y="2741"/>
                    </a:lnTo>
                    <a:lnTo>
                      <a:pt x="694" y="662"/>
                    </a:lnTo>
                    <a:close/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3151"/>
                    </a:lnTo>
                    <a:cubicBezTo>
                      <a:pt x="1" y="3340"/>
                      <a:pt x="158" y="3497"/>
                      <a:pt x="379" y="3497"/>
                    </a:cubicBezTo>
                    <a:lnTo>
                      <a:pt x="1733" y="3497"/>
                    </a:lnTo>
                    <a:lnTo>
                      <a:pt x="1733" y="3466"/>
                    </a:lnTo>
                    <a:cubicBezTo>
                      <a:pt x="1954" y="3466"/>
                      <a:pt x="2112" y="3308"/>
                      <a:pt x="2112" y="3119"/>
                    </a:cubicBezTo>
                    <a:lnTo>
                      <a:pt x="2112" y="347"/>
                    </a:lnTo>
                    <a:cubicBezTo>
                      <a:pt x="2112" y="158"/>
                      <a:pt x="1954" y="0"/>
                      <a:pt x="17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41" name="Google Shape;228;p22">
                <a:extLst>
                  <a:ext uri="{FF2B5EF4-FFF2-40B4-BE49-F238E27FC236}">
                    <a16:creationId xmlns:a16="http://schemas.microsoft.com/office/drawing/2014/main" id="{498F0B4B-DFC3-4020-A6CC-B86471DE16EA}"/>
                  </a:ext>
                </a:extLst>
              </p:cNvPr>
              <p:cNvSpPr/>
              <p:nvPr/>
            </p:nvSpPr>
            <p:spPr>
              <a:xfrm>
                <a:off x="1604650" y="2733425"/>
                <a:ext cx="5277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4916" extrusionOk="0">
                    <a:moveTo>
                      <a:pt x="1418" y="726"/>
                    </a:moveTo>
                    <a:lnTo>
                      <a:pt x="1418" y="4254"/>
                    </a:lnTo>
                    <a:lnTo>
                      <a:pt x="725" y="4254"/>
                    </a:lnTo>
                    <a:lnTo>
                      <a:pt x="725" y="726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lnTo>
                      <a:pt x="0" y="4569"/>
                    </a:lnTo>
                    <a:cubicBezTo>
                      <a:pt x="0" y="4758"/>
                      <a:pt x="158" y="4916"/>
                      <a:pt x="347" y="4916"/>
                    </a:cubicBezTo>
                    <a:lnTo>
                      <a:pt x="1764" y="4916"/>
                    </a:lnTo>
                    <a:cubicBezTo>
                      <a:pt x="1953" y="4916"/>
                      <a:pt x="2111" y="4758"/>
                      <a:pt x="2111" y="4569"/>
                    </a:cubicBezTo>
                    <a:lnTo>
                      <a:pt x="2111" y="348"/>
                    </a:lnTo>
                    <a:cubicBezTo>
                      <a:pt x="2111" y="159"/>
                      <a:pt x="1953" y="1"/>
                      <a:pt x="17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</p:grpSp>
        <p:grpSp>
          <p:nvGrpSpPr>
            <p:cNvPr id="142" name="Google Shape;229;p22">
              <a:extLst>
                <a:ext uri="{FF2B5EF4-FFF2-40B4-BE49-F238E27FC236}">
                  <a16:creationId xmlns:a16="http://schemas.microsoft.com/office/drawing/2014/main" id="{683945F6-AAFC-4B6E-9EC9-BFAA1781C1DC}"/>
                </a:ext>
              </a:extLst>
            </p:cNvPr>
            <p:cNvGrpSpPr/>
            <p:nvPr/>
          </p:nvGrpSpPr>
          <p:grpSpPr>
            <a:xfrm>
              <a:off x="5720822" y="2653434"/>
              <a:ext cx="1277110" cy="680500"/>
              <a:chOff x="4662475" y="1976500"/>
              <a:chExt cx="68725" cy="36625"/>
            </a:xfrm>
          </p:grpSpPr>
          <p:sp>
            <p:nvSpPr>
              <p:cNvPr id="143" name="Google Shape;230;p22">
                <a:extLst>
                  <a:ext uri="{FF2B5EF4-FFF2-40B4-BE49-F238E27FC236}">
                    <a16:creationId xmlns:a16="http://schemas.microsoft.com/office/drawing/2014/main" id="{0FF04B3B-9B3A-402F-96D1-9373B4BF3331}"/>
                  </a:ext>
                </a:extLst>
              </p:cNvPr>
              <p:cNvSpPr/>
              <p:nvPr/>
            </p:nvSpPr>
            <p:spPr>
              <a:xfrm>
                <a:off x="4690800" y="1976500"/>
                <a:ext cx="4040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465" extrusionOk="0">
                    <a:moveTo>
                      <a:pt x="887" y="0"/>
                    </a:moveTo>
                    <a:lnTo>
                      <a:pt x="692" y="188"/>
                    </a:lnTo>
                    <a:lnTo>
                      <a:pt x="1104" y="599"/>
                    </a:lnTo>
                    <a:lnTo>
                      <a:pt x="0" y="599"/>
                    </a:lnTo>
                    <a:lnTo>
                      <a:pt x="0" y="866"/>
                    </a:lnTo>
                    <a:lnTo>
                      <a:pt x="1104" y="866"/>
                    </a:lnTo>
                    <a:lnTo>
                      <a:pt x="692" y="1269"/>
                    </a:lnTo>
                    <a:lnTo>
                      <a:pt x="887" y="1464"/>
                    </a:lnTo>
                    <a:lnTo>
                      <a:pt x="1616" y="729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44" name="Google Shape;231;p22">
                <a:extLst>
                  <a:ext uri="{FF2B5EF4-FFF2-40B4-BE49-F238E27FC236}">
                    <a16:creationId xmlns:a16="http://schemas.microsoft.com/office/drawing/2014/main" id="{44743566-7563-4C4F-9024-DD43FF2CA7E2}"/>
                  </a:ext>
                </a:extLst>
              </p:cNvPr>
              <p:cNvSpPr/>
              <p:nvPr/>
            </p:nvSpPr>
            <p:spPr>
              <a:xfrm>
                <a:off x="4674375" y="1991450"/>
                <a:ext cx="106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68" extrusionOk="0">
                    <a:moveTo>
                      <a:pt x="1" y="1"/>
                    </a:moveTo>
                    <a:lnTo>
                      <a:pt x="1" y="268"/>
                    </a:lnTo>
                    <a:lnTo>
                      <a:pt x="426" y="268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145" name="Google Shape;232;p22">
                <a:extLst>
                  <a:ext uri="{FF2B5EF4-FFF2-40B4-BE49-F238E27FC236}">
                    <a16:creationId xmlns:a16="http://schemas.microsoft.com/office/drawing/2014/main" id="{3C342BAF-A58F-47B8-8118-949BAE494FC4}"/>
                  </a:ext>
                </a:extLst>
              </p:cNvPr>
              <p:cNvSpPr/>
              <p:nvPr/>
            </p:nvSpPr>
            <p:spPr>
              <a:xfrm>
                <a:off x="4662475" y="1991450"/>
                <a:ext cx="56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68" extrusionOk="0">
                    <a:moveTo>
                      <a:pt x="1" y="1"/>
                    </a:moveTo>
                    <a:lnTo>
                      <a:pt x="1" y="268"/>
                    </a:lnTo>
                    <a:lnTo>
                      <a:pt x="224" y="268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</p:grpSp>
        <p:pic>
          <p:nvPicPr>
            <p:cNvPr id="146" name="Google Shape;233;p22">
              <a:extLst>
                <a:ext uri="{FF2B5EF4-FFF2-40B4-BE49-F238E27FC236}">
                  <a16:creationId xmlns:a16="http://schemas.microsoft.com/office/drawing/2014/main" id="{39FBEE40-6AA4-4223-8926-7FDF5CC3BDA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77075" y="2047475"/>
              <a:ext cx="1454749" cy="1454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234;p22">
              <a:extLst>
                <a:ext uri="{FF2B5EF4-FFF2-40B4-BE49-F238E27FC236}">
                  <a16:creationId xmlns:a16="http://schemas.microsoft.com/office/drawing/2014/main" id="{80D59727-0CD2-4D2F-8645-2B476759F2FF}"/>
                </a:ext>
              </a:extLst>
            </p:cNvPr>
            <p:cNvSpPr txBox="1"/>
            <p:nvPr/>
          </p:nvSpPr>
          <p:spPr>
            <a:xfrm>
              <a:off x="516820" y="3627825"/>
              <a:ext cx="1883698" cy="5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 b="1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Select a potential stock</a:t>
              </a:r>
              <a:endParaRPr sz="1000" b="1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48" name="Google Shape;235;p22">
              <a:extLst>
                <a:ext uri="{FF2B5EF4-FFF2-40B4-BE49-F238E27FC236}">
                  <a16:creationId xmlns:a16="http://schemas.microsoft.com/office/drawing/2014/main" id="{7DEB5F47-6906-4DCB-BFDB-1F3B140456CA}"/>
                </a:ext>
              </a:extLst>
            </p:cNvPr>
            <p:cNvSpPr txBox="1"/>
            <p:nvPr/>
          </p:nvSpPr>
          <p:spPr>
            <a:xfrm>
              <a:off x="3633575" y="3627825"/>
              <a:ext cx="2087100" cy="7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 b="1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Calculate Ratios/ Financial Statement Analysis</a:t>
              </a:r>
              <a:endParaRPr sz="1000" b="1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49" name="Google Shape;236;p22">
              <a:extLst>
                <a:ext uri="{FF2B5EF4-FFF2-40B4-BE49-F238E27FC236}">
                  <a16:creationId xmlns:a16="http://schemas.microsoft.com/office/drawing/2014/main" id="{88F743C1-A053-40FF-B2DE-B7AE2A3360A5}"/>
                </a:ext>
              </a:extLst>
            </p:cNvPr>
            <p:cNvSpPr txBox="1"/>
            <p:nvPr/>
          </p:nvSpPr>
          <p:spPr>
            <a:xfrm>
              <a:off x="7510600" y="3627825"/>
              <a:ext cx="7206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 b="1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Invest</a:t>
              </a:r>
              <a:endParaRPr sz="1000" b="1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91" name="Google Shape;191;p2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Current Investment Decision-Making Process</a:t>
            </a:r>
            <a:endParaRPr/>
          </a:p>
        </p:txBody>
      </p:sp>
      <p:cxnSp>
        <p:nvCxnSpPr>
          <p:cNvPr id="192" name="Google Shape;192;p22"/>
          <p:cNvCxnSpPr/>
          <p:nvPr/>
        </p:nvCxnSpPr>
        <p:spPr>
          <a:xfrm rot="10800000" flipH="1">
            <a:off x="847300" y="1144875"/>
            <a:ext cx="38718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22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B6E34D-3587-42DA-A426-D89A204059E2}"/>
              </a:ext>
            </a:extLst>
          </p:cNvPr>
          <p:cNvSpPr/>
          <p:nvPr/>
        </p:nvSpPr>
        <p:spPr>
          <a:xfrm>
            <a:off x="3752557" y="1452557"/>
            <a:ext cx="1958656" cy="1958656"/>
          </a:xfrm>
          <a:prstGeom prst="ellipse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C4E389-5FB7-4DDF-A34B-7F59450EC2C8}"/>
              </a:ext>
            </a:extLst>
          </p:cNvPr>
          <p:cNvGrpSpPr/>
          <p:nvPr/>
        </p:nvGrpSpPr>
        <p:grpSpPr>
          <a:xfrm>
            <a:off x="3647089" y="3863535"/>
            <a:ext cx="2166025" cy="886970"/>
            <a:chOff x="1192920" y="3574418"/>
            <a:chExt cx="2166025" cy="8869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F07749-08F2-4323-B37D-42EAF69820A1}"/>
                </a:ext>
              </a:extLst>
            </p:cNvPr>
            <p:cNvSpPr/>
            <p:nvPr/>
          </p:nvSpPr>
          <p:spPr>
            <a:xfrm>
              <a:off x="1192920" y="3574418"/>
              <a:ext cx="2166025" cy="8869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CAFCA9F-F462-442B-BC21-1BD23B4B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486" y="3866778"/>
              <a:ext cx="410069" cy="41006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EA7A-FFCD-4E52-A8F4-8ADEC4E5424C}"/>
                </a:ext>
              </a:extLst>
            </p:cNvPr>
            <p:cNvSpPr txBox="1"/>
            <p:nvPr/>
          </p:nvSpPr>
          <p:spPr>
            <a:xfrm>
              <a:off x="1876733" y="3815182"/>
              <a:ext cx="1482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Generally takes long time</a:t>
              </a:r>
              <a:endParaRPr lang="en-SG" sz="12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ACA138-78EE-40BA-AEC1-ABB16BBAE81F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 flipH="1">
            <a:off x="4730102" y="3411213"/>
            <a:ext cx="1783" cy="452322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949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2188</Words>
  <Application>Microsoft Office PowerPoint</Application>
  <PresentationFormat>On-screen Show (16:9)</PresentationFormat>
  <Paragraphs>409</Paragraphs>
  <Slides>72</Slides>
  <Notes>72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Squada One</vt:lpstr>
      <vt:lpstr>Arial</vt:lpstr>
      <vt:lpstr>Corsiva</vt:lpstr>
      <vt:lpstr>Fira Sans Extra Condensed Medium</vt:lpstr>
      <vt:lpstr>Roboto Condensed Light</vt:lpstr>
      <vt:lpstr>Righteous</vt:lpstr>
      <vt:lpstr>Roboto Condensed</vt:lpstr>
      <vt:lpstr>Tech Startup by Slidesgo</vt:lpstr>
      <vt:lpstr>Minimize risk of investing in technology stocks</vt:lpstr>
      <vt:lpstr>TABLE OF CONTENTS</vt:lpstr>
      <vt:lpstr>INTRODUCTION</vt:lpstr>
      <vt:lpstr>Introduction</vt:lpstr>
      <vt:lpstr>INTRODUCTION</vt:lpstr>
      <vt:lpstr>Investment Decision-Making Process </vt:lpstr>
      <vt:lpstr>Investment Decision-Making Process </vt:lpstr>
      <vt:lpstr>Current Investment Decision-Making Process</vt:lpstr>
      <vt:lpstr>Current Investment Decision-Making Process</vt:lpstr>
      <vt:lpstr>Problem Identified</vt:lpstr>
      <vt:lpstr>Problem Identified</vt:lpstr>
      <vt:lpstr>Problem Identified</vt:lpstr>
      <vt:lpstr>Problem Identified</vt:lpstr>
      <vt:lpstr>Our Approach</vt:lpstr>
      <vt:lpstr>Our Approach</vt:lpstr>
      <vt:lpstr>Our Approach</vt:lpstr>
      <vt:lpstr>Our Approach</vt:lpstr>
      <vt:lpstr>2.  SOLUTION 1</vt:lpstr>
      <vt:lpstr>2.  SOLUTION 1</vt:lpstr>
      <vt:lpstr>2.  SOLUTION 1 (Overview)</vt:lpstr>
      <vt:lpstr>2.  SOLUTION 1 (Overview)</vt:lpstr>
      <vt:lpstr>2.  SOLUTION 1 (Overview)</vt:lpstr>
      <vt:lpstr>2.  SOLUTION 1 (Overview)</vt:lpstr>
      <vt:lpstr>2.  SOLUTION 1 (Data Cleaning)</vt:lpstr>
      <vt:lpstr>2.  SOLUTION 1 (Data Cleaning)</vt:lpstr>
      <vt:lpstr>2.  SOLUTION 1 (Data Cleaning)</vt:lpstr>
      <vt:lpstr>2.  SOLUTION 1 (Data Exploration)</vt:lpstr>
      <vt:lpstr>2.  SOLUTION 1 (Data Exploration)</vt:lpstr>
      <vt:lpstr>2.  SOLUTION 1 (Data Exploration)</vt:lpstr>
      <vt:lpstr>2.  SOLUTION 1 (Data Exploration)</vt:lpstr>
      <vt:lpstr>2.  SOLUTION 1 (CART)</vt:lpstr>
      <vt:lpstr>2.  SOLUTION 1 (CART)</vt:lpstr>
      <vt:lpstr>2.  SOLUTION 1 (CART)</vt:lpstr>
      <vt:lpstr>2.  SOLUTION 1 (CART)</vt:lpstr>
      <vt:lpstr>2.  SOLUTION 1 (CART)</vt:lpstr>
      <vt:lpstr>2.  SOLUTION 1 (Logistic Regression)</vt:lpstr>
      <vt:lpstr>2.  SOLUTION 1 (Logistic Regression)</vt:lpstr>
      <vt:lpstr>2.  SOLUTION 1 (Logistic Regression) </vt:lpstr>
      <vt:lpstr>2.  SOLUTION 1 (Logistic Regression)</vt:lpstr>
      <vt:lpstr>2.  SOLUTION 1 (Logistic Regression)</vt:lpstr>
      <vt:lpstr>2.  SOLUTION 1 (Logistic Regression)</vt:lpstr>
      <vt:lpstr>2.  SOLUTION 1 (Model Comparison) </vt:lpstr>
      <vt:lpstr>2.  SOLUTION 1 (Analysis)</vt:lpstr>
      <vt:lpstr>2.1  Free Cash Flow Yield (FCFY)</vt:lpstr>
      <vt:lpstr>2.2 Operating Cash Flow Sales Ratio (OCFSR)</vt:lpstr>
      <vt:lpstr>2.3 Return On Equity (ROE)</vt:lpstr>
      <vt:lpstr>3.  SOLUTION 2</vt:lpstr>
      <vt:lpstr>3.  SOLUTION 2</vt:lpstr>
      <vt:lpstr>3.  SOLUTION 2 (Overview)</vt:lpstr>
      <vt:lpstr>3.  SOLUTION 2 (Data Cleaning)</vt:lpstr>
      <vt:lpstr>3.  SOLUTION 2 (Data Exploration)</vt:lpstr>
      <vt:lpstr>3.  SOLUTION 2 (Data Exploration)</vt:lpstr>
      <vt:lpstr>3.  SOLUTION 2 (Data Exploration)</vt:lpstr>
      <vt:lpstr>3.  SOLUTION 2 (Data Exploration)</vt:lpstr>
      <vt:lpstr>3.  SOLUTION 2 (ARIMA)</vt:lpstr>
      <vt:lpstr>3.  SOLUTION 2 (ARIMA)</vt:lpstr>
      <vt:lpstr>3.  SOLUTION 2 (ARIMA)</vt:lpstr>
      <vt:lpstr>3.  SOLUTION 2 (Analysis)</vt:lpstr>
      <vt:lpstr>3.  SOLUTION 2 (Analysis)</vt:lpstr>
      <vt:lpstr>4.  BUSINESS IMPLEMENTATION</vt:lpstr>
      <vt:lpstr>4.  Business Implementation</vt:lpstr>
      <vt:lpstr>4.  Business Implementation</vt:lpstr>
      <vt:lpstr>4.  Business Implementation</vt:lpstr>
      <vt:lpstr>4.  Business Implementation</vt:lpstr>
      <vt:lpstr>4.  Business Implementation</vt:lpstr>
      <vt:lpstr>4.  Business Implementation</vt:lpstr>
      <vt:lpstr>5.  FUTURE CONSIDERATION</vt:lpstr>
      <vt:lpstr>5.  Future Consideration</vt:lpstr>
      <vt:lpstr>5.  Future Consideration (Text Mining)</vt:lpstr>
      <vt:lpstr>5.  Future Consideration  (Analyse Other Sectors)</vt:lpstr>
      <vt:lpstr>5.  Future Consideration  (Algorithmic Trading)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Minimize risk of investing in technology stocks</dc:title>
  <cp:lastModifiedBy>Shao Yakun</cp:lastModifiedBy>
  <cp:revision>1</cp:revision>
  <dcterms:modified xsi:type="dcterms:W3CDTF">2020-11-01T14:54:59Z</dcterms:modified>
</cp:coreProperties>
</file>